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7556500" cy="10693400"/>
  <p:notesSz cx="6858000" cy="9144000"/>
  <p:embeddedFontLst>
    <p:embeddedFont>
      <p:font typeface="Unica One" charset="1" panose="02000506000000020004"/>
      <p:regular r:id="rId16"/>
    </p:embeddedFont>
    <p:embeddedFont>
      <p:font typeface="Recoleta" charset="1" panose="00000500000000000000"/>
      <p:regular r:id="rId17"/>
    </p:embeddedFont>
    <p:embeddedFont>
      <p:font typeface="Karoll" charset="1" panose="00000000000000000000"/>
      <p:regular r:id="rId18"/>
    </p:embeddedFont>
    <p:embeddedFont>
      <p:font typeface="Recoleta Bold" charset="1" panose="000008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B9F1"/>
        </a:solidFill>
      </p:bgPr>
    </p:bg>
    <p:spTree>
      <p:nvGrpSpPr>
        <p:cNvPr id="1" name=""/>
        <p:cNvGrpSpPr/>
        <p:nvPr/>
      </p:nvGrpSpPr>
      <p:grpSpPr>
        <a:xfrm>
          <a:off x="0" y="0"/>
          <a:ext cx="0" cy="0"/>
          <a:chOff x="0" y="0"/>
          <a:chExt cx="0" cy="0"/>
        </a:xfrm>
      </p:grpSpPr>
      <p:grpSp>
        <p:nvGrpSpPr>
          <p:cNvPr name="Group 2" id="2"/>
          <p:cNvGrpSpPr/>
          <p:nvPr/>
        </p:nvGrpSpPr>
        <p:grpSpPr>
          <a:xfrm rot="0">
            <a:off x="756000" y="3533642"/>
            <a:ext cx="7568130" cy="7568130"/>
            <a:chOff x="0" y="0"/>
            <a:chExt cx="812800" cy="812800"/>
          </a:xfrm>
        </p:grpSpPr>
        <p:sp>
          <p:nvSpPr>
            <p:cNvPr name="Freeform 3" id="3" descr="a person working in a flower field"/>
            <p:cNvSpPr/>
            <p:nvPr/>
          </p:nvSpPr>
          <p:spPr>
            <a:xfrm flipH="false" flipV="false" rot="0">
              <a:off x="0" y="0"/>
              <a:ext cx="812800" cy="812800"/>
            </a:xfrm>
            <a:custGeom>
              <a:avLst/>
              <a:gdLst/>
              <a:ahLst/>
              <a:cxnLst/>
              <a:rect r="r" b="b" t="t" l="l"/>
              <a:pathLst>
                <a:path h="812800" w="812800">
                  <a:moveTo>
                    <a:pt x="17390" y="0"/>
                  </a:moveTo>
                  <a:lnTo>
                    <a:pt x="795410" y="0"/>
                  </a:lnTo>
                  <a:cubicBezTo>
                    <a:pt x="800022" y="0"/>
                    <a:pt x="804445" y="1832"/>
                    <a:pt x="807706" y="5094"/>
                  </a:cubicBezTo>
                  <a:cubicBezTo>
                    <a:pt x="810968" y="8355"/>
                    <a:pt x="812800" y="12778"/>
                    <a:pt x="812800" y="17390"/>
                  </a:cubicBezTo>
                  <a:lnTo>
                    <a:pt x="812800" y="795410"/>
                  </a:lnTo>
                  <a:cubicBezTo>
                    <a:pt x="812800" y="800022"/>
                    <a:pt x="810968" y="804445"/>
                    <a:pt x="807706" y="807706"/>
                  </a:cubicBezTo>
                  <a:cubicBezTo>
                    <a:pt x="804445" y="810968"/>
                    <a:pt x="800022" y="812800"/>
                    <a:pt x="795410" y="812800"/>
                  </a:cubicBezTo>
                  <a:lnTo>
                    <a:pt x="17390" y="812800"/>
                  </a:lnTo>
                  <a:cubicBezTo>
                    <a:pt x="12778" y="812800"/>
                    <a:pt x="8355" y="810968"/>
                    <a:pt x="5094" y="807706"/>
                  </a:cubicBezTo>
                  <a:cubicBezTo>
                    <a:pt x="1832" y="804445"/>
                    <a:pt x="0" y="800022"/>
                    <a:pt x="0" y="795410"/>
                  </a:cubicBezTo>
                  <a:lnTo>
                    <a:pt x="0" y="17390"/>
                  </a:lnTo>
                  <a:cubicBezTo>
                    <a:pt x="0" y="12778"/>
                    <a:pt x="1832" y="8355"/>
                    <a:pt x="5094" y="5094"/>
                  </a:cubicBezTo>
                  <a:cubicBezTo>
                    <a:pt x="8355" y="1832"/>
                    <a:pt x="12778" y="0"/>
                    <a:pt x="17390" y="0"/>
                  </a:cubicBezTo>
                  <a:close/>
                </a:path>
              </a:pathLst>
            </a:custGeom>
            <a:blipFill>
              <a:blip r:embed="rId2"/>
              <a:stretch>
                <a:fillRect l="0" t="-49863" r="0" b="0"/>
              </a:stretch>
            </a:blipFill>
          </p:spPr>
        </p:sp>
      </p:grpSp>
      <p:grpSp>
        <p:nvGrpSpPr>
          <p:cNvPr name="Group 4" id="4"/>
          <p:cNvGrpSpPr/>
          <p:nvPr/>
        </p:nvGrpSpPr>
        <p:grpSpPr>
          <a:xfrm rot="0">
            <a:off x="756000" y="756000"/>
            <a:ext cx="2573730" cy="300741"/>
            <a:chOff x="0" y="0"/>
            <a:chExt cx="3431639" cy="400988"/>
          </a:xfrm>
        </p:grpSpPr>
        <p:sp>
          <p:nvSpPr>
            <p:cNvPr name="Freeform 5" id="5">
              <a:extLst>
                <a:ext uri="{C183D7F6-B498-43B3-948B-1728B52AA6E4}">
                  <adec:decorative xmlns:adec="http://schemas.microsoft.com/office/drawing/2017/decorative" val="1"/>
                </a:ext>
              </a:extLst>
            </p:cNvPr>
            <p:cNvSpPr/>
            <p:nvPr/>
          </p:nvSpPr>
          <p:spPr>
            <a:xfrm flipH="false" flipV="false" rot="0">
              <a:off x="0" y="0"/>
              <a:ext cx="337331" cy="400988"/>
            </a:xfrm>
            <a:custGeom>
              <a:avLst/>
              <a:gdLst/>
              <a:ahLst/>
              <a:cxnLst/>
              <a:rect r="r" b="b" t="t" l="l"/>
              <a:pathLst>
                <a:path h="400988" w="337331">
                  <a:moveTo>
                    <a:pt x="0" y="0"/>
                  </a:moveTo>
                  <a:lnTo>
                    <a:pt x="337331" y="0"/>
                  </a:lnTo>
                  <a:lnTo>
                    <a:pt x="337331" y="400988"/>
                  </a:lnTo>
                  <a:lnTo>
                    <a:pt x="0" y="4009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552000" y="53721"/>
              <a:ext cx="2879639" cy="347267"/>
            </a:xfrm>
            <a:prstGeom prst="rect">
              <a:avLst/>
            </a:prstGeom>
          </p:spPr>
          <p:txBody>
            <a:bodyPr anchor="t" rtlCol="false" tIns="0" lIns="0" bIns="0" rIns="0">
              <a:spAutoFit/>
            </a:bodyPr>
            <a:lstStyle/>
            <a:p>
              <a:pPr algn="l">
                <a:lnSpc>
                  <a:spcPts val="1807"/>
                </a:lnSpc>
              </a:pPr>
              <a:r>
                <a:rPr lang="en-US" sz="1903">
                  <a:solidFill>
                    <a:srgbClr val="002E6E"/>
                  </a:solidFill>
                  <a:latin typeface="Unica One"/>
                  <a:ea typeface="Unica One"/>
                  <a:cs typeface="Unica One"/>
                  <a:sym typeface="Unica One"/>
                </a:rPr>
                <a:t>COMPANY LOGO</a:t>
              </a:r>
            </a:p>
          </p:txBody>
        </p:sp>
      </p:grpSp>
      <p:sp>
        <p:nvSpPr>
          <p:cNvPr name="TextBox 7" id="7"/>
          <p:cNvSpPr txBox="true"/>
          <p:nvPr/>
        </p:nvSpPr>
        <p:spPr>
          <a:xfrm rot="0">
            <a:off x="756000" y="2096024"/>
            <a:ext cx="6048000" cy="727710"/>
          </a:xfrm>
          <a:prstGeom prst="rect">
            <a:avLst/>
          </a:prstGeom>
        </p:spPr>
        <p:txBody>
          <a:bodyPr anchor="t" rtlCol="false" tIns="0" lIns="0" bIns="0" rIns="0">
            <a:spAutoFit/>
          </a:bodyPr>
          <a:lstStyle/>
          <a:p>
            <a:pPr algn="l" marL="0" indent="0" lvl="0">
              <a:lnSpc>
                <a:spcPts val="5220"/>
              </a:lnSpc>
            </a:pPr>
            <a:r>
              <a:rPr lang="en-US" sz="6000" strike="noStrike" u="none">
                <a:solidFill>
                  <a:srgbClr val="002E6E"/>
                </a:solidFill>
                <a:latin typeface="Recoleta"/>
                <a:ea typeface="Recoleta"/>
                <a:cs typeface="Recoleta"/>
                <a:sym typeface="Recoleta"/>
              </a:rPr>
              <a:t>ESG Report 2030</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2E6E"/>
        </a:solidFill>
      </p:bgPr>
    </p:bg>
    <p:spTree>
      <p:nvGrpSpPr>
        <p:cNvPr id="1" name=""/>
        <p:cNvGrpSpPr/>
        <p:nvPr/>
      </p:nvGrpSpPr>
      <p:grpSpPr>
        <a:xfrm>
          <a:off x="0" y="0"/>
          <a:ext cx="0" cy="0"/>
          <a:chOff x="0" y="0"/>
          <a:chExt cx="0" cy="0"/>
        </a:xfrm>
      </p:grpSpPr>
      <p:sp>
        <p:nvSpPr>
          <p:cNvPr name="TextBox 2" id="2"/>
          <p:cNvSpPr txBox="true"/>
          <p:nvPr/>
        </p:nvSpPr>
        <p:spPr>
          <a:xfrm rot="0">
            <a:off x="756000" y="898875"/>
            <a:ext cx="6048000" cy="490347"/>
          </a:xfrm>
          <a:prstGeom prst="rect">
            <a:avLst/>
          </a:prstGeom>
        </p:spPr>
        <p:txBody>
          <a:bodyPr anchor="t" rtlCol="false" tIns="0" lIns="0" bIns="0" rIns="0">
            <a:spAutoFit/>
          </a:bodyPr>
          <a:lstStyle/>
          <a:p>
            <a:pPr algn="l" marL="0" indent="0" lvl="0">
              <a:lnSpc>
                <a:spcPts val="3654"/>
              </a:lnSpc>
              <a:spcBef>
                <a:spcPct val="0"/>
              </a:spcBef>
            </a:pPr>
            <a:r>
              <a:rPr lang="en-US" sz="4200" spc="-126" strike="noStrike" u="none">
                <a:solidFill>
                  <a:srgbClr val="00B9F1"/>
                </a:solidFill>
                <a:latin typeface="Recoleta"/>
                <a:ea typeface="Recoleta"/>
                <a:cs typeface="Recoleta"/>
                <a:sym typeface="Recoleta"/>
              </a:rPr>
              <a:t>Contact</a:t>
            </a:r>
          </a:p>
        </p:txBody>
      </p:sp>
      <p:sp>
        <p:nvSpPr>
          <p:cNvPr name="TextBox 3" id="3"/>
          <p:cNvSpPr txBox="true"/>
          <p:nvPr/>
        </p:nvSpPr>
        <p:spPr>
          <a:xfrm rot="0">
            <a:off x="1906200" y="2172398"/>
            <a:ext cx="3191726" cy="297180"/>
          </a:xfrm>
          <a:prstGeom prst="rect">
            <a:avLst/>
          </a:prstGeom>
        </p:spPr>
        <p:txBody>
          <a:bodyPr anchor="t" rtlCol="false" tIns="0" lIns="0" bIns="0" rIns="0">
            <a:spAutoFit/>
          </a:bodyPr>
          <a:lstStyle/>
          <a:p>
            <a:pPr algn="l" marL="0" indent="0" lvl="0">
              <a:lnSpc>
                <a:spcPts val="2519"/>
              </a:lnSpc>
              <a:spcBef>
                <a:spcPct val="0"/>
              </a:spcBef>
            </a:pPr>
            <a:r>
              <a:rPr lang="en-US" sz="1799" spc="-80" strike="noStrike" u="none">
                <a:solidFill>
                  <a:srgbClr val="FFFFFF"/>
                </a:solidFill>
                <a:latin typeface="Karoll"/>
                <a:ea typeface="Karoll"/>
                <a:cs typeface="Karoll"/>
                <a:sym typeface="Karoll"/>
              </a:rPr>
              <a:t>Your Company Name Here</a:t>
            </a:r>
          </a:p>
        </p:txBody>
      </p:sp>
      <p:sp>
        <p:nvSpPr>
          <p:cNvPr name="TextBox 4" id="4"/>
          <p:cNvSpPr txBox="true"/>
          <p:nvPr/>
        </p:nvSpPr>
        <p:spPr>
          <a:xfrm rot="0">
            <a:off x="1906200" y="2634297"/>
            <a:ext cx="3191726" cy="1036134"/>
          </a:xfrm>
          <a:prstGeom prst="rect">
            <a:avLst/>
          </a:prstGeom>
        </p:spPr>
        <p:txBody>
          <a:bodyPr anchor="t" rtlCol="false" tIns="0" lIns="0" bIns="0" rIns="0">
            <a:spAutoFit/>
          </a:bodyPr>
          <a:lstStyle/>
          <a:p>
            <a:pPr algn="l" marL="0" indent="0" lvl="0">
              <a:lnSpc>
                <a:spcPts val="1679"/>
              </a:lnSpc>
            </a:pPr>
            <a:r>
              <a:rPr lang="en-US" sz="1200" spc="57" strike="noStrike" u="none">
                <a:solidFill>
                  <a:srgbClr val="FFFFFF"/>
                </a:solidFill>
                <a:latin typeface="Karoll"/>
                <a:ea typeface="Karoll"/>
                <a:cs typeface="Karoll"/>
                <a:sym typeface="Karoll"/>
              </a:rPr>
              <a:t>123 Anywhere St., Any City, ST 12345</a:t>
            </a:r>
          </a:p>
          <a:p>
            <a:pPr algn="l" marL="0" indent="0" lvl="0">
              <a:lnSpc>
                <a:spcPts val="1679"/>
              </a:lnSpc>
            </a:pPr>
            <a:r>
              <a:rPr lang="en-US" sz="1200" spc="57" strike="noStrike" u="none">
                <a:solidFill>
                  <a:srgbClr val="FFFFFF"/>
                </a:solidFill>
                <a:latin typeface="Karoll"/>
                <a:ea typeface="Karoll"/>
                <a:cs typeface="Karoll"/>
                <a:sym typeface="Karoll"/>
              </a:rPr>
              <a:t>123-456-7890</a:t>
            </a:r>
          </a:p>
          <a:p>
            <a:pPr algn="l" marL="0" indent="0" lvl="0">
              <a:lnSpc>
                <a:spcPts val="1679"/>
              </a:lnSpc>
            </a:pPr>
            <a:r>
              <a:rPr lang="en-US" sz="1200" spc="57" strike="noStrike" u="none">
                <a:solidFill>
                  <a:srgbClr val="FFFFFF"/>
                </a:solidFill>
                <a:latin typeface="Karoll"/>
                <a:ea typeface="Karoll"/>
                <a:cs typeface="Karoll"/>
                <a:sym typeface="Karoll"/>
              </a:rPr>
              <a:t>www.reallygreatsite.com</a:t>
            </a:r>
          </a:p>
          <a:p>
            <a:pPr algn="l" marL="0" indent="0" lvl="0">
              <a:lnSpc>
                <a:spcPts val="1679"/>
              </a:lnSpc>
            </a:pPr>
            <a:r>
              <a:rPr lang="en-US" sz="1200" spc="57" strike="noStrike" u="none">
                <a:solidFill>
                  <a:srgbClr val="FFFFFF"/>
                </a:solidFill>
                <a:latin typeface="Karoll"/>
                <a:ea typeface="Karoll"/>
                <a:cs typeface="Karoll"/>
                <a:sym typeface="Karoll"/>
              </a:rPr>
              <a:t>hello@reallygreatsite.com</a:t>
            </a:r>
          </a:p>
          <a:p>
            <a:pPr algn="l" marL="0" indent="0" lvl="0">
              <a:lnSpc>
                <a:spcPts val="1679"/>
              </a:lnSpc>
            </a:pPr>
            <a:r>
              <a:rPr lang="en-US" sz="1200" spc="57" strike="noStrike" u="none">
                <a:solidFill>
                  <a:srgbClr val="FFFFFF"/>
                </a:solidFill>
                <a:latin typeface="Karoll"/>
                <a:ea typeface="Karoll"/>
                <a:cs typeface="Karoll"/>
                <a:sym typeface="Karoll"/>
              </a:rPr>
              <a:t>@reallygreatsite</a:t>
            </a:r>
          </a:p>
        </p:txBody>
      </p:sp>
      <p:sp>
        <p:nvSpPr>
          <p:cNvPr name="AutoShape 5" id="5">
            <a:extLst>
              <a:ext uri="{C183D7F6-B498-43B3-948B-1728B52AA6E4}">
                <adec:decorative xmlns:adec="http://schemas.microsoft.com/office/drawing/2017/decorative" val="1"/>
              </a:ext>
            </a:extLst>
          </p:cNvPr>
          <p:cNvSpPr/>
          <p:nvPr/>
        </p:nvSpPr>
        <p:spPr>
          <a:xfrm flipH="true">
            <a:off x="-199306" y="1796161"/>
            <a:ext cx="7980759" cy="0"/>
          </a:xfrm>
          <a:prstGeom prst="line">
            <a:avLst/>
          </a:prstGeom>
          <a:ln cap="rnd" w="9525">
            <a:solidFill>
              <a:srgbClr val="00B9F1"/>
            </a:solidFill>
            <a:prstDash val="solid"/>
            <a:headEnd type="none" len="sm" w="sm"/>
            <a:tailEnd type="none" len="sm" w="sm"/>
          </a:ln>
        </p:spPr>
      </p:sp>
      <p:sp>
        <p:nvSpPr>
          <p:cNvPr name="AutoShape 6" id="6">
            <a:extLst>
              <a:ext uri="{C183D7F6-B498-43B3-948B-1728B52AA6E4}">
                <adec:decorative xmlns:adec="http://schemas.microsoft.com/office/drawing/2017/decorative" val="1"/>
              </a:ext>
            </a:extLst>
          </p:cNvPr>
          <p:cNvSpPr/>
          <p:nvPr/>
        </p:nvSpPr>
        <p:spPr>
          <a:xfrm flipV="true">
            <a:off x="1539611" y="1796161"/>
            <a:ext cx="0" cy="8895839"/>
          </a:xfrm>
          <a:prstGeom prst="line">
            <a:avLst/>
          </a:prstGeom>
          <a:ln cap="rnd" w="9525">
            <a:solidFill>
              <a:srgbClr val="00B9F1"/>
            </a:solidFill>
            <a:prstDash val="solid"/>
            <a:headEnd type="none" len="sm" w="sm"/>
            <a:tailEnd type="none" len="sm" w="sm"/>
          </a:ln>
        </p:spPr>
      </p:sp>
      <p:grpSp>
        <p:nvGrpSpPr>
          <p:cNvPr name="Group 7" id="7"/>
          <p:cNvGrpSpPr/>
          <p:nvPr/>
        </p:nvGrpSpPr>
        <p:grpSpPr>
          <a:xfrm rot="0">
            <a:off x="1920121" y="4297148"/>
            <a:ext cx="6242212" cy="3736966"/>
            <a:chOff x="0" y="0"/>
            <a:chExt cx="1315922" cy="787791"/>
          </a:xfrm>
        </p:grpSpPr>
        <p:sp>
          <p:nvSpPr>
            <p:cNvPr name="Freeform 8" id="8"/>
            <p:cNvSpPr/>
            <p:nvPr/>
          </p:nvSpPr>
          <p:spPr>
            <a:xfrm flipH="false" flipV="false" rot="0">
              <a:off x="0" y="0"/>
              <a:ext cx="1315922" cy="787791"/>
            </a:xfrm>
            <a:custGeom>
              <a:avLst/>
              <a:gdLst/>
              <a:ahLst/>
              <a:cxnLst/>
              <a:rect r="r" b="b" t="t" l="l"/>
              <a:pathLst>
                <a:path h="787791" w="1315922">
                  <a:moveTo>
                    <a:pt x="37208" y="0"/>
                  </a:moveTo>
                  <a:lnTo>
                    <a:pt x="1278715" y="0"/>
                  </a:lnTo>
                  <a:cubicBezTo>
                    <a:pt x="1288583" y="0"/>
                    <a:pt x="1298047" y="3920"/>
                    <a:pt x="1305024" y="10898"/>
                  </a:cubicBezTo>
                  <a:cubicBezTo>
                    <a:pt x="1312002" y="17876"/>
                    <a:pt x="1315922" y="27340"/>
                    <a:pt x="1315922" y="37208"/>
                  </a:cubicBezTo>
                  <a:lnTo>
                    <a:pt x="1315922" y="750583"/>
                  </a:lnTo>
                  <a:cubicBezTo>
                    <a:pt x="1315922" y="771132"/>
                    <a:pt x="1299264" y="787791"/>
                    <a:pt x="1278715" y="787791"/>
                  </a:cubicBezTo>
                  <a:lnTo>
                    <a:pt x="37208" y="787791"/>
                  </a:lnTo>
                  <a:cubicBezTo>
                    <a:pt x="27340" y="787791"/>
                    <a:pt x="17876" y="783871"/>
                    <a:pt x="10898" y="776893"/>
                  </a:cubicBezTo>
                  <a:cubicBezTo>
                    <a:pt x="3920" y="769915"/>
                    <a:pt x="0" y="760451"/>
                    <a:pt x="0" y="750583"/>
                  </a:cubicBezTo>
                  <a:lnTo>
                    <a:pt x="0" y="37208"/>
                  </a:lnTo>
                  <a:cubicBezTo>
                    <a:pt x="0" y="27340"/>
                    <a:pt x="3920" y="17876"/>
                    <a:pt x="10898" y="10898"/>
                  </a:cubicBezTo>
                  <a:cubicBezTo>
                    <a:pt x="17876" y="3920"/>
                    <a:pt x="27340" y="0"/>
                    <a:pt x="37208" y="0"/>
                  </a:cubicBezTo>
                  <a:close/>
                </a:path>
              </a:pathLst>
            </a:custGeom>
            <a:blipFill>
              <a:blip r:embed="rId2"/>
              <a:stretch>
                <a:fillRect l="0" t="-75165" r="0" b="-75165"/>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B9F1"/>
        </a:solidFill>
      </p:bgPr>
    </p:bg>
    <p:spTree>
      <p:nvGrpSpPr>
        <p:cNvPr id="1" name=""/>
        <p:cNvGrpSpPr/>
        <p:nvPr/>
      </p:nvGrpSpPr>
      <p:grpSpPr>
        <a:xfrm>
          <a:off x="0" y="0"/>
          <a:ext cx="0" cy="0"/>
          <a:chOff x="0" y="0"/>
          <a:chExt cx="0" cy="0"/>
        </a:xfrm>
      </p:grpSpPr>
      <p:grpSp>
        <p:nvGrpSpPr>
          <p:cNvPr name="Group 2" id="2"/>
          <p:cNvGrpSpPr/>
          <p:nvPr/>
        </p:nvGrpSpPr>
        <p:grpSpPr>
          <a:xfrm rot="0">
            <a:off x="751237" y="9764692"/>
            <a:ext cx="510522" cy="1194009"/>
            <a:chOff x="0" y="0"/>
            <a:chExt cx="182959" cy="427906"/>
          </a:xfrm>
        </p:grpSpPr>
        <p:sp>
          <p:nvSpPr>
            <p:cNvPr name="Freeform 3" id="3">
              <a:extLst>
                <a:ext uri="{C183D7F6-B498-43B3-948B-1728B52AA6E4}">
                  <adec:decorative xmlns:adec="http://schemas.microsoft.com/office/drawing/2017/decorative" val="1"/>
                </a:ext>
              </a:extLst>
            </p:cNvPr>
            <p:cNvSpPr/>
            <p:nvPr/>
          </p:nvSpPr>
          <p:spPr>
            <a:xfrm flipH="false" flipV="false" rot="0">
              <a:off x="0" y="0"/>
              <a:ext cx="182959" cy="427906"/>
            </a:xfrm>
            <a:custGeom>
              <a:avLst/>
              <a:gdLst/>
              <a:ahLst/>
              <a:cxnLst/>
              <a:rect r="r" b="b" t="t" l="l"/>
              <a:pathLst>
                <a:path h="427906" w="182959">
                  <a:moveTo>
                    <a:pt x="91480" y="0"/>
                  </a:moveTo>
                  <a:lnTo>
                    <a:pt x="91480" y="0"/>
                  </a:lnTo>
                  <a:cubicBezTo>
                    <a:pt x="142003" y="0"/>
                    <a:pt x="182959" y="40957"/>
                    <a:pt x="182959" y="91480"/>
                  </a:cubicBezTo>
                  <a:lnTo>
                    <a:pt x="182959" y="336426"/>
                  </a:lnTo>
                  <a:cubicBezTo>
                    <a:pt x="182959" y="360688"/>
                    <a:pt x="173321" y="383956"/>
                    <a:pt x="156166" y="401112"/>
                  </a:cubicBezTo>
                  <a:cubicBezTo>
                    <a:pt x="139010" y="418268"/>
                    <a:pt x="115742" y="427906"/>
                    <a:pt x="91480" y="427906"/>
                  </a:cubicBezTo>
                  <a:lnTo>
                    <a:pt x="91480" y="427906"/>
                  </a:lnTo>
                  <a:cubicBezTo>
                    <a:pt x="67218" y="427906"/>
                    <a:pt x="43950" y="418268"/>
                    <a:pt x="26794" y="401112"/>
                  </a:cubicBezTo>
                  <a:cubicBezTo>
                    <a:pt x="9638" y="383956"/>
                    <a:pt x="0" y="360688"/>
                    <a:pt x="0" y="336426"/>
                  </a:cubicBezTo>
                  <a:lnTo>
                    <a:pt x="0" y="91480"/>
                  </a:lnTo>
                  <a:cubicBezTo>
                    <a:pt x="0" y="67218"/>
                    <a:pt x="9638" y="43950"/>
                    <a:pt x="26794" y="26794"/>
                  </a:cubicBezTo>
                  <a:cubicBezTo>
                    <a:pt x="43950" y="9638"/>
                    <a:pt x="67218" y="0"/>
                    <a:pt x="91480" y="0"/>
                  </a:cubicBezTo>
                  <a:close/>
                </a:path>
              </a:pathLst>
            </a:custGeom>
            <a:solidFill>
              <a:srgbClr val="002E6E"/>
            </a:solidFill>
          </p:spPr>
        </p:sp>
        <p:sp>
          <p:nvSpPr>
            <p:cNvPr name="TextBox 4" id="4"/>
            <p:cNvSpPr txBox="true"/>
            <p:nvPr/>
          </p:nvSpPr>
          <p:spPr>
            <a:xfrm>
              <a:off x="0" y="-19050"/>
              <a:ext cx="182959" cy="446956"/>
            </a:xfrm>
            <a:prstGeom prst="rect">
              <a:avLst/>
            </a:prstGeom>
          </p:spPr>
          <p:txBody>
            <a:bodyPr anchor="ctr" rtlCol="false" tIns="50800" lIns="50800" bIns="50800" rIns="50800"/>
            <a:lstStyle/>
            <a:p>
              <a:pPr algn="ctr">
                <a:lnSpc>
                  <a:spcPts val="1679"/>
                </a:lnSpc>
              </a:pPr>
            </a:p>
          </p:txBody>
        </p:sp>
      </p:grpSp>
      <p:grpSp>
        <p:nvGrpSpPr>
          <p:cNvPr name="Group 5" id="5"/>
          <p:cNvGrpSpPr/>
          <p:nvPr/>
        </p:nvGrpSpPr>
        <p:grpSpPr>
          <a:xfrm rot="0">
            <a:off x="751237" y="3154352"/>
            <a:ext cx="7238343" cy="2895337"/>
            <a:chOff x="0" y="0"/>
            <a:chExt cx="6350000" cy="2540000"/>
          </a:xfrm>
        </p:grpSpPr>
        <p:sp>
          <p:nvSpPr>
            <p:cNvPr name="Freeform 6" id="6" descr="a hand reaching for coffee beans on a tree"/>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l="0" t="-137329" r="0" b="-137329"/>
              </a:stretch>
            </a:blipFill>
          </p:spPr>
        </p:sp>
      </p:grpSp>
      <p:sp>
        <p:nvSpPr>
          <p:cNvPr name="AutoShape 7" id="7">
            <a:extLst>
              <a:ext uri="{C183D7F6-B498-43B3-948B-1728B52AA6E4}">
                <adec:decorative xmlns:adec="http://schemas.microsoft.com/office/drawing/2017/decorative" val="1"/>
              </a:ext>
            </a:extLst>
          </p:cNvPr>
          <p:cNvSpPr/>
          <p:nvPr/>
        </p:nvSpPr>
        <p:spPr>
          <a:xfrm flipV="true">
            <a:off x="751238" y="1715531"/>
            <a:ext cx="0" cy="1114970"/>
          </a:xfrm>
          <a:prstGeom prst="line">
            <a:avLst/>
          </a:prstGeom>
          <a:ln cap="rnd" w="9525">
            <a:solidFill>
              <a:srgbClr val="002E6E"/>
            </a:solidFill>
            <a:prstDash val="solid"/>
            <a:headEnd type="none" len="sm" w="sm"/>
            <a:tailEnd type="none" len="sm" w="sm"/>
          </a:ln>
        </p:spPr>
      </p:sp>
      <p:sp>
        <p:nvSpPr>
          <p:cNvPr name="TextBox 8" id="8"/>
          <p:cNvSpPr txBox="true"/>
          <p:nvPr/>
        </p:nvSpPr>
        <p:spPr>
          <a:xfrm rot="0">
            <a:off x="756000" y="898875"/>
            <a:ext cx="4154065" cy="490347"/>
          </a:xfrm>
          <a:prstGeom prst="rect">
            <a:avLst/>
          </a:prstGeom>
        </p:spPr>
        <p:txBody>
          <a:bodyPr anchor="t" rtlCol="false" tIns="0" lIns="0" bIns="0" rIns="0">
            <a:spAutoFit/>
          </a:bodyPr>
          <a:lstStyle/>
          <a:p>
            <a:pPr algn="l" marL="0" indent="0" lvl="0">
              <a:lnSpc>
                <a:spcPts val="3654"/>
              </a:lnSpc>
              <a:spcBef>
                <a:spcPct val="0"/>
              </a:spcBef>
            </a:pPr>
            <a:r>
              <a:rPr lang="en-US" sz="4200" spc="-126" strike="noStrike" u="none">
                <a:solidFill>
                  <a:srgbClr val="002E6E"/>
                </a:solidFill>
                <a:latin typeface="Recoleta"/>
                <a:ea typeface="Recoleta"/>
                <a:cs typeface="Recoleta"/>
                <a:sym typeface="Recoleta"/>
              </a:rPr>
              <a:t>Foreword</a:t>
            </a:r>
          </a:p>
        </p:txBody>
      </p:sp>
      <p:sp>
        <p:nvSpPr>
          <p:cNvPr name="TextBox 9" id="9"/>
          <p:cNvSpPr txBox="true"/>
          <p:nvPr/>
        </p:nvSpPr>
        <p:spPr>
          <a:xfrm rot="0">
            <a:off x="756000" y="6535464"/>
            <a:ext cx="2641500" cy="2183130"/>
          </a:xfrm>
          <a:prstGeom prst="rect">
            <a:avLst/>
          </a:prstGeom>
        </p:spPr>
        <p:txBody>
          <a:bodyPr anchor="t" rtlCol="false" tIns="0" lIns="0" bIns="0" rIns="0">
            <a:spAutoFit/>
          </a:bodyPr>
          <a:lstStyle/>
          <a:p>
            <a:pPr algn="l">
              <a:lnSpc>
                <a:spcPts val="2520"/>
              </a:lnSpc>
              <a:spcBef>
                <a:spcPct val="0"/>
              </a:spcBef>
            </a:pPr>
            <a:r>
              <a:rPr lang="en-US" sz="1800" spc="-81">
                <a:solidFill>
                  <a:srgbClr val="002E6E"/>
                </a:solidFill>
                <a:latin typeface="Karoll"/>
                <a:ea typeface="Karoll"/>
                <a:cs typeface="Karoll"/>
                <a:sym typeface="Karoll"/>
              </a:rPr>
              <a:t>This section is an opportunity to demonstrate how top management perceives and values your company’s commitment to environmental, social, and governance (ESG) principles. </a:t>
            </a:r>
          </a:p>
        </p:txBody>
      </p:sp>
      <p:sp>
        <p:nvSpPr>
          <p:cNvPr name="TextBox 10" id="10"/>
          <p:cNvSpPr txBox="true"/>
          <p:nvPr/>
        </p:nvSpPr>
        <p:spPr>
          <a:xfrm rot="0">
            <a:off x="988227" y="1978251"/>
            <a:ext cx="4030173" cy="616585"/>
          </a:xfrm>
          <a:prstGeom prst="rect">
            <a:avLst/>
          </a:prstGeom>
        </p:spPr>
        <p:txBody>
          <a:bodyPr anchor="t" rtlCol="false" tIns="0" lIns="0" bIns="0" rIns="0">
            <a:spAutoFit/>
          </a:bodyPr>
          <a:lstStyle/>
          <a:p>
            <a:pPr algn="l">
              <a:lnSpc>
                <a:spcPts val="2420"/>
              </a:lnSpc>
            </a:pPr>
            <a:r>
              <a:rPr lang="en-US" sz="2000">
                <a:solidFill>
                  <a:srgbClr val="002E6E"/>
                </a:solidFill>
                <a:latin typeface="Recoleta"/>
                <a:ea typeface="Recoleta"/>
                <a:cs typeface="Recoleta"/>
                <a:sym typeface="Recoleta"/>
              </a:rPr>
              <a:t>Add a pull quote from the message to highlight an important idea</a:t>
            </a:r>
          </a:p>
        </p:txBody>
      </p:sp>
      <p:sp>
        <p:nvSpPr>
          <p:cNvPr name="TextBox 11" id="11"/>
          <p:cNvSpPr txBox="true"/>
          <p:nvPr/>
        </p:nvSpPr>
        <p:spPr>
          <a:xfrm rot="0">
            <a:off x="3780000" y="6544989"/>
            <a:ext cx="3024000" cy="2502773"/>
          </a:xfrm>
          <a:prstGeom prst="rect">
            <a:avLst/>
          </a:prstGeom>
        </p:spPr>
        <p:txBody>
          <a:bodyPr anchor="t" rtlCol="false" tIns="0" lIns="0" bIns="0" rIns="0">
            <a:spAutoFit/>
          </a:bodyPr>
          <a:lstStyle/>
          <a:p>
            <a:pPr algn="l">
              <a:lnSpc>
                <a:spcPts val="1679"/>
              </a:lnSpc>
            </a:pPr>
            <a:r>
              <a:rPr lang="en-US" sz="1200" spc="-54">
                <a:solidFill>
                  <a:srgbClr val="002E6E"/>
                </a:solidFill>
                <a:latin typeface="Karoll"/>
                <a:ea typeface="Karoll"/>
                <a:cs typeface="Karoll"/>
                <a:sym typeface="Karoll"/>
              </a:rPr>
              <a:t>An authentic, sincere and mission-driven statement from the chair, CEO or president signals commitment and sets the tone for the rest of the report. It can include an overview of the vision, direction and strategy the organization has in place to ensure adherence to global standards in ESG.</a:t>
            </a:r>
          </a:p>
          <a:p>
            <a:pPr algn="l">
              <a:lnSpc>
                <a:spcPts val="1679"/>
              </a:lnSpc>
            </a:pPr>
          </a:p>
          <a:p>
            <a:pPr algn="l">
              <a:lnSpc>
                <a:spcPts val="1679"/>
              </a:lnSpc>
              <a:spcBef>
                <a:spcPct val="0"/>
              </a:spcBef>
            </a:pPr>
            <a:r>
              <a:rPr lang="en-US" sz="1200" spc="-54">
                <a:solidFill>
                  <a:srgbClr val="002E6E"/>
                </a:solidFill>
                <a:latin typeface="Karoll"/>
                <a:ea typeface="Karoll"/>
                <a:cs typeface="Karoll"/>
                <a:sym typeface="Karoll"/>
              </a:rPr>
              <a:t>This message demonstrates the organization's understanding of its impact and responsibility to people and the planet. Importantly, it also builds the audience's trust and confidence in the organization.</a:t>
            </a:r>
          </a:p>
        </p:txBody>
      </p:sp>
      <p:sp>
        <p:nvSpPr>
          <p:cNvPr name="TextBox 12" id="12"/>
          <p:cNvSpPr txBox="true"/>
          <p:nvPr/>
        </p:nvSpPr>
        <p:spPr>
          <a:xfrm rot="0">
            <a:off x="943767" y="9852375"/>
            <a:ext cx="152400" cy="200025"/>
          </a:xfrm>
          <a:prstGeom prst="rect">
            <a:avLst/>
          </a:prstGeom>
        </p:spPr>
        <p:txBody>
          <a:bodyPr anchor="t" rtlCol="false" tIns="0" lIns="0" bIns="0" rIns="0" wrap="none">
            <a:spAutoFit/>
          </a:bodyPr>
          <a:lstStyle/>
          <a:p>
            <a:pPr algn="ctr">
              <a:lnSpc>
                <a:spcPts val="2519"/>
              </a:lnSpc>
              <a:spcBef>
                <a:spcPct val="0"/>
              </a:spcBef>
            </a:pPr>
            <a:r>
              <a:rPr lang="en-US" sz="1799">
                <a:solidFill>
                  <a:srgbClr val="FFFFFF"/>
                </a:solidFill>
                <a:latin typeface="Unica One"/>
                <a:ea typeface="Unica One"/>
                <a:cs typeface="Unica One"/>
                <a:sym typeface="Unica One"/>
              </a:rPr>
              <a:t>2</a:t>
            </a:r>
          </a:p>
        </p:txBody>
      </p:sp>
      <p:sp>
        <p:nvSpPr>
          <p:cNvPr name="TextBox 13" id="13"/>
          <p:cNvSpPr txBox="true"/>
          <p:nvPr/>
        </p:nvSpPr>
        <p:spPr>
          <a:xfrm rot="0">
            <a:off x="1571454" y="9861900"/>
            <a:ext cx="1576746" cy="250190"/>
          </a:xfrm>
          <a:prstGeom prst="rect">
            <a:avLst/>
          </a:prstGeom>
        </p:spPr>
        <p:txBody>
          <a:bodyPr anchor="t" rtlCol="false" tIns="0" lIns="0" bIns="0" rIns="0">
            <a:spAutoFit/>
          </a:bodyPr>
          <a:lstStyle/>
          <a:p>
            <a:pPr algn="l">
              <a:lnSpc>
                <a:spcPts val="1959"/>
              </a:lnSpc>
              <a:spcBef>
                <a:spcPct val="0"/>
              </a:spcBef>
            </a:pPr>
            <a:r>
              <a:rPr lang="en-US" sz="1399">
                <a:solidFill>
                  <a:srgbClr val="002E6E"/>
                </a:solidFill>
                <a:latin typeface="Unica One"/>
                <a:ea typeface="Unica One"/>
                <a:cs typeface="Unica One"/>
                <a:sym typeface="Unica One"/>
              </a:rPr>
              <a:t>ESG REPORT 2030 </a:t>
            </a: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a:extLst>
              <a:ext uri="{C183D7F6-B498-43B3-948B-1728B52AA6E4}">
                <adec:decorative xmlns:adec="http://schemas.microsoft.com/office/drawing/2017/decorative" val="1"/>
              </a:ext>
            </a:extLst>
          </p:cNvPr>
          <p:cNvSpPr/>
          <p:nvPr/>
        </p:nvSpPr>
        <p:spPr>
          <a:xfrm flipH="true">
            <a:off x="-199306" y="1796161"/>
            <a:ext cx="7980759" cy="0"/>
          </a:xfrm>
          <a:prstGeom prst="line">
            <a:avLst/>
          </a:prstGeom>
          <a:ln cap="rnd" w="9525">
            <a:solidFill>
              <a:srgbClr val="284488"/>
            </a:solidFill>
            <a:prstDash val="solid"/>
            <a:headEnd type="none" len="sm" w="sm"/>
            <a:tailEnd type="none" len="sm" w="sm"/>
          </a:ln>
        </p:spPr>
      </p:sp>
      <p:sp>
        <p:nvSpPr>
          <p:cNvPr name="AutoShape 3" id="3">
            <a:extLst>
              <a:ext uri="{C183D7F6-B498-43B3-948B-1728B52AA6E4}">
                <adec:decorative xmlns:adec="http://schemas.microsoft.com/office/drawing/2017/decorative" val="1"/>
              </a:ext>
            </a:extLst>
          </p:cNvPr>
          <p:cNvSpPr/>
          <p:nvPr/>
        </p:nvSpPr>
        <p:spPr>
          <a:xfrm flipV="true">
            <a:off x="1539611" y="1796161"/>
            <a:ext cx="0" cy="8895839"/>
          </a:xfrm>
          <a:prstGeom prst="line">
            <a:avLst/>
          </a:prstGeom>
          <a:ln cap="rnd" w="9525">
            <a:solidFill>
              <a:srgbClr val="284488"/>
            </a:solidFill>
            <a:prstDash val="solid"/>
            <a:headEnd type="none" len="sm" w="sm"/>
            <a:tailEnd type="none" len="sm" w="sm"/>
          </a:ln>
        </p:spPr>
      </p:sp>
      <p:grpSp>
        <p:nvGrpSpPr>
          <p:cNvPr name="Group 4" id="4"/>
          <p:cNvGrpSpPr/>
          <p:nvPr/>
        </p:nvGrpSpPr>
        <p:grpSpPr>
          <a:xfrm rot="0">
            <a:off x="6311197" y="9764692"/>
            <a:ext cx="510522" cy="1194009"/>
            <a:chOff x="0" y="0"/>
            <a:chExt cx="182959" cy="427906"/>
          </a:xfrm>
        </p:grpSpPr>
        <p:sp>
          <p:nvSpPr>
            <p:cNvPr name="Freeform 5" id="5">
              <a:extLst>
                <a:ext uri="{C183D7F6-B498-43B3-948B-1728B52AA6E4}">
                  <adec:decorative xmlns:adec="http://schemas.microsoft.com/office/drawing/2017/decorative" val="1"/>
                </a:ext>
              </a:extLst>
            </p:cNvPr>
            <p:cNvSpPr/>
            <p:nvPr/>
          </p:nvSpPr>
          <p:spPr>
            <a:xfrm flipH="false" flipV="false" rot="0">
              <a:off x="0" y="0"/>
              <a:ext cx="182959" cy="427906"/>
            </a:xfrm>
            <a:custGeom>
              <a:avLst/>
              <a:gdLst/>
              <a:ahLst/>
              <a:cxnLst/>
              <a:rect r="r" b="b" t="t" l="l"/>
              <a:pathLst>
                <a:path h="427906" w="182959">
                  <a:moveTo>
                    <a:pt x="91480" y="0"/>
                  </a:moveTo>
                  <a:lnTo>
                    <a:pt x="91480" y="0"/>
                  </a:lnTo>
                  <a:cubicBezTo>
                    <a:pt x="142003" y="0"/>
                    <a:pt x="182959" y="40957"/>
                    <a:pt x="182959" y="91480"/>
                  </a:cubicBezTo>
                  <a:lnTo>
                    <a:pt x="182959" y="336426"/>
                  </a:lnTo>
                  <a:cubicBezTo>
                    <a:pt x="182959" y="360688"/>
                    <a:pt x="173321" y="383956"/>
                    <a:pt x="156166" y="401112"/>
                  </a:cubicBezTo>
                  <a:cubicBezTo>
                    <a:pt x="139010" y="418268"/>
                    <a:pt x="115742" y="427906"/>
                    <a:pt x="91480" y="427906"/>
                  </a:cubicBezTo>
                  <a:lnTo>
                    <a:pt x="91480" y="427906"/>
                  </a:lnTo>
                  <a:cubicBezTo>
                    <a:pt x="67218" y="427906"/>
                    <a:pt x="43950" y="418268"/>
                    <a:pt x="26794" y="401112"/>
                  </a:cubicBezTo>
                  <a:cubicBezTo>
                    <a:pt x="9638" y="383956"/>
                    <a:pt x="0" y="360688"/>
                    <a:pt x="0" y="336426"/>
                  </a:cubicBezTo>
                  <a:lnTo>
                    <a:pt x="0" y="91480"/>
                  </a:lnTo>
                  <a:cubicBezTo>
                    <a:pt x="0" y="67218"/>
                    <a:pt x="9638" y="43950"/>
                    <a:pt x="26794" y="26794"/>
                  </a:cubicBezTo>
                  <a:cubicBezTo>
                    <a:pt x="43950" y="9638"/>
                    <a:pt x="67218" y="0"/>
                    <a:pt x="91480" y="0"/>
                  </a:cubicBezTo>
                  <a:close/>
                </a:path>
              </a:pathLst>
            </a:custGeom>
            <a:solidFill>
              <a:srgbClr val="002E6E"/>
            </a:solidFill>
          </p:spPr>
        </p:sp>
        <p:sp>
          <p:nvSpPr>
            <p:cNvPr name="TextBox 6" id="6"/>
            <p:cNvSpPr txBox="true"/>
            <p:nvPr/>
          </p:nvSpPr>
          <p:spPr>
            <a:xfrm>
              <a:off x="0" y="-19050"/>
              <a:ext cx="182959" cy="446956"/>
            </a:xfrm>
            <a:prstGeom prst="rect">
              <a:avLst/>
            </a:prstGeom>
          </p:spPr>
          <p:txBody>
            <a:bodyPr anchor="ctr" rtlCol="false" tIns="50800" lIns="50800" bIns="50800" rIns="50800"/>
            <a:lstStyle/>
            <a:p>
              <a:pPr algn="ctr">
                <a:lnSpc>
                  <a:spcPts val="1679"/>
                </a:lnSpc>
              </a:pPr>
            </a:p>
          </p:txBody>
        </p:sp>
      </p:grpSp>
      <p:sp>
        <p:nvSpPr>
          <p:cNvPr name="TextBox 7" id="7"/>
          <p:cNvSpPr txBox="true"/>
          <p:nvPr/>
        </p:nvSpPr>
        <p:spPr>
          <a:xfrm rot="0">
            <a:off x="756000" y="898875"/>
            <a:ext cx="6048000" cy="490347"/>
          </a:xfrm>
          <a:prstGeom prst="rect">
            <a:avLst/>
          </a:prstGeom>
        </p:spPr>
        <p:txBody>
          <a:bodyPr anchor="t" rtlCol="false" tIns="0" lIns="0" bIns="0" rIns="0">
            <a:spAutoFit/>
          </a:bodyPr>
          <a:lstStyle/>
          <a:p>
            <a:pPr algn="l" marL="0" indent="0" lvl="0">
              <a:lnSpc>
                <a:spcPts val="3654"/>
              </a:lnSpc>
              <a:spcBef>
                <a:spcPct val="0"/>
              </a:spcBef>
            </a:pPr>
            <a:r>
              <a:rPr lang="en-US" sz="4200" spc="-126" strike="noStrike" u="none">
                <a:solidFill>
                  <a:srgbClr val="002E6E"/>
                </a:solidFill>
                <a:latin typeface="Recoleta"/>
                <a:ea typeface="Recoleta"/>
                <a:cs typeface="Recoleta"/>
                <a:sym typeface="Recoleta"/>
              </a:rPr>
              <a:t>Table of Contents</a:t>
            </a:r>
          </a:p>
        </p:txBody>
      </p:sp>
      <p:sp>
        <p:nvSpPr>
          <p:cNvPr name="TextBox 8" id="8"/>
          <p:cNvSpPr txBox="true"/>
          <p:nvPr/>
        </p:nvSpPr>
        <p:spPr>
          <a:xfrm rot="0">
            <a:off x="6503727" y="9852375"/>
            <a:ext cx="152400" cy="200025"/>
          </a:xfrm>
          <a:prstGeom prst="rect">
            <a:avLst/>
          </a:prstGeom>
        </p:spPr>
        <p:txBody>
          <a:bodyPr anchor="t" rtlCol="false" tIns="0" lIns="0" bIns="0" rIns="0" wrap="none">
            <a:spAutoFit/>
          </a:bodyPr>
          <a:lstStyle/>
          <a:p>
            <a:pPr algn="ctr">
              <a:lnSpc>
                <a:spcPts val="2519"/>
              </a:lnSpc>
              <a:spcBef>
                <a:spcPct val="0"/>
              </a:spcBef>
            </a:pPr>
            <a:r>
              <a:rPr lang="en-US" sz="1799">
                <a:solidFill>
                  <a:srgbClr val="00B9F1"/>
                </a:solidFill>
                <a:latin typeface="Unica One"/>
                <a:ea typeface="Unica One"/>
                <a:cs typeface="Unica One"/>
                <a:sym typeface="Unica One"/>
              </a:rPr>
              <a:t>3</a:t>
            </a:r>
          </a:p>
        </p:txBody>
      </p:sp>
      <p:sp>
        <p:nvSpPr>
          <p:cNvPr name="TextBox 9" id="9"/>
          <p:cNvSpPr txBox="true"/>
          <p:nvPr/>
        </p:nvSpPr>
        <p:spPr>
          <a:xfrm rot="0">
            <a:off x="4734451" y="9861900"/>
            <a:ext cx="1576746" cy="250190"/>
          </a:xfrm>
          <a:prstGeom prst="rect">
            <a:avLst/>
          </a:prstGeom>
        </p:spPr>
        <p:txBody>
          <a:bodyPr anchor="t" rtlCol="false" tIns="0" lIns="0" bIns="0" rIns="0">
            <a:spAutoFit/>
          </a:bodyPr>
          <a:lstStyle/>
          <a:p>
            <a:pPr algn="l">
              <a:lnSpc>
                <a:spcPts val="1959"/>
              </a:lnSpc>
              <a:spcBef>
                <a:spcPct val="0"/>
              </a:spcBef>
            </a:pPr>
            <a:r>
              <a:rPr lang="en-US" sz="1399">
                <a:solidFill>
                  <a:srgbClr val="002E6E"/>
                </a:solidFill>
                <a:latin typeface="Unica One"/>
                <a:ea typeface="Unica One"/>
                <a:cs typeface="Unica One"/>
                <a:sym typeface="Unica One"/>
              </a:rPr>
              <a:t>ESG REPORT 2030 </a:t>
            </a:r>
          </a:p>
        </p:txBody>
      </p:sp>
      <p:sp>
        <p:nvSpPr>
          <p:cNvPr name="TextBox 10" id="10"/>
          <p:cNvSpPr txBox="true"/>
          <p:nvPr/>
        </p:nvSpPr>
        <p:spPr>
          <a:xfrm rot="0">
            <a:off x="2149001" y="2274336"/>
            <a:ext cx="863547" cy="702945"/>
          </a:xfrm>
          <a:prstGeom prst="rect">
            <a:avLst/>
          </a:prstGeom>
        </p:spPr>
        <p:txBody>
          <a:bodyPr anchor="t" rtlCol="false" tIns="0" lIns="0" bIns="0" rIns="0">
            <a:spAutoFit/>
          </a:bodyPr>
          <a:lstStyle/>
          <a:p>
            <a:pPr algn="l" marL="0" indent="0" lvl="0">
              <a:lnSpc>
                <a:spcPts val="5880"/>
              </a:lnSpc>
              <a:spcBef>
                <a:spcPct val="0"/>
              </a:spcBef>
            </a:pPr>
            <a:r>
              <a:rPr lang="en-US" sz="4200" strike="noStrike" u="none">
                <a:solidFill>
                  <a:srgbClr val="002E6E"/>
                </a:solidFill>
                <a:latin typeface="Recoleta"/>
                <a:ea typeface="Recoleta"/>
                <a:cs typeface="Recoleta"/>
                <a:sym typeface="Recoleta"/>
              </a:rPr>
              <a:t>4</a:t>
            </a:r>
          </a:p>
        </p:txBody>
      </p:sp>
      <p:sp>
        <p:nvSpPr>
          <p:cNvPr name="TextBox 11" id="11"/>
          <p:cNvSpPr txBox="true"/>
          <p:nvPr/>
        </p:nvSpPr>
        <p:spPr>
          <a:xfrm rot="0">
            <a:off x="2149001" y="3885472"/>
            <a:ext cx="863547" cy="70294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2E6E"/>
                </a:solidFill>
                <a:latin typeface="Recoleta"/>
                <a:ea typeface="Recoleta"/>
                <a:cs typeface="Recoleta"/>
                <a:sym typeface="Recoleta"/>
              </a:rPr>
              <a:t>6</a:t>
            </a:r>
          </a:p>
        </p:txBody>
      </p:sp>
      <p:sp>
        <p:nvSpPr>
          <p:cNvPr name="TextBox 12" id="12"/>
          <p:cNvSpPr txBox="true"/>
          <p:nvPr/>
        </p:nvSpPr>
        <p:spPr>
          <a:xfrm rot="0">
            <a:off x="4849812" y="2274336"/>
            <a:ext cx="977094" cy="70294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2E6E"/>
                </a:solidFill>
                <a:latin typeface="Recoleta"/>
                <a:ea typeface="Recoleta"/>
                <a:cs typeface="Recoleta"/>
                <a:sym typeface="Recoleta"/>
              </a:rPr>
              <a:t>5</a:t>
            </a:r>
          </a:p>
        </p:txBody>
      </p:sp>
      <p:sp>
        <p:nvSpPr>
          <p:cNvPr name="TextBox 13" id="13"/>
          <p:cNvSpPr txBox="true"/>
          <p:nvPr/>
        </p:nvSpPr>
        <p:spPr>
          <a:xfrm rot="0">
            <a:off x="4849812" y="3885472"/>
            <a:ext cx="977094" cy="70294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2E6E"/>
                </a:solidFill>
                <a:latin typeface="Recoleta"/>
                <a:ea typeface="Recoleta"/>
                <a:cs typeface="Recoleta"/>
                <a:sym typeface="Recoleta"/>
              </a:rPr>
              <a:t>7</a:t>
            </a:r>
          </a:p>
        </p:txBody>
      </p:sp>
      <p:sp>
        <p:nvSpPr>
          <p:cNvPr name="TextBox 14" id="14"/>
          <p:cNvSpPr txBox="true"/>
          <p:nvPr/>
        </p:nvSpPr>
        <p:spPr>
          <a:xfrm rot="0">
            <a:off x="2149001" y="3059972"/>
            <a:ext cx="2087033" cy="349250"/>
          </a:xfrm>
          <a:prstGeom prst="rect">
            <a:avLst/>
          </a:prstGeom>
        </p:spPr>
        <p:txBody>
          <a:bodyPr anchor="t" rtlCol="false" tIns="0" lIns="0" bIns="0" rIns="0">
            <a:spAutoFit/>
          </a:bodyPr>
          <a:lstStyle/>
          <a:p>
            <a:pPr algn="l" marL="0" indent="0" lvl="0">
              <a:lnSpc>
                <a:spcPts val="2800"/>
              </a:lnSpc>
              <a:spcBef>
                <a:spcPct val="0"/>
              </a:spcBef>
            </a:pPr>
            <a:r>
              <a:rPr lang="en-US" sz="2000">
                <a:solidFill>
                  <a:srgbClr val="002E6E"/>
                </a:solidFill>
                <a:latin typeface="Recoleta"/>
                <a:ea typeface="Recoleta"/>
                <a:cs typeface="Recoleta"/>
                <a:sym typeface="Recoleta"/>
              </a:rPr>
              <a:t>Introduction</a:t>
            </a:r>
          </a:p>
        </p:txBody>
      </p:sp>
      <p:sp>
        <p:nvSpPr>
          <p:cNvPr name="TextBox 15" id="15"/>
          <p:cNvSpPr txBox="true"/>
          <p:nvPr/>
        </p:nvSpPr>
        <p:spPr>
          <a:xfrm rot="0">
            <a:off x="2149001" y="4671109"/>
            <a:ext cx="2087033" cy="349250"/>
          </a:xfrm>
          <a:prstGeom prst="rect">
            <a:avLst/>
          </a:prstGeom>
        </p:spPr>
        <p:txBody>
          <a:bodyPr anchor="t" rtlCol="false" tIns="0" lIns="0" bIns="0" rIns="0">
            <a:spAutoFit/>
          </a:bodyPr>
          <a:lstStyle/>
          <a:p>
            <a:pPr algn="l" marL="0" indent="0" lvl="0">
              <a:lnSpc>
                <a:spcPts val="2800"/>
              </a:lnSpc>
              <a:spcBef>
                <a:spcPct val="0"/>
              </a:spcBef>
            </a:pPr>
            <a:r>
              <a:rPr lang="en-US" sz="2000">
                <a:solidFill>
                  <a:srgbClr val="002E6E"/>
                </a:solidFill>
                <a:latin typeface="Recoleta"/>
                <a:ea typeface="Recoleta"/>
                <a:cs typeface="Recoleta"/>
                <a:sym typeface="Recoleta"/>
              </a:rPr>
              <a:t>Next section here</a:t>
            </a:r>
          </a:p>
        </p:txBody>
      </p:sp>
      <p:sp>
        <p:nvSpPr>
          <p:cNvPr name="TextBox 16" id="16"/>
          <p:cNvSpPr txBox="true"/>
          <p:nvPr/>
        </p:nvSpPr>
        <p:spPr>
          <a:xfrm rot="0">
            <a:off x="4849812" y="3059972"/>
            <a:ext cx="2074788" cy="349250"/>
          </a:xfrm>
          <a:prstGeom prst="rect">
            <a:avLst/>
          </a:prstGeom>
        </p:spPr>
        <p:txBody>
          <a:bodyPr anchor="t" rtlCol="false" tIns="0" lIns="0" bIns="0" rIns="0">
            <a:spAutoFit/>
          </a:bodyPr>
          <a:lstStyle/>
          <a:p>
            <a:pPr algn="l" marL="0" indent="0" lvl="0">
              <a:lnSpc>
                <a:spcPts val="2800"/>
              </a:lnSpc>
              <a:spcBef>
                <a:spcPct val="0"/>
              </a:spcBef>
            </a:pPr>
            <a:r>
              <a:rPr lang="en-US" sz="2000">
                <a:solidFill>
                  <a:srgbClr val="002E6E"/>
                </a:solidFill>
                <a:latin typeface="Recoleta"/>
                <a:ea typeface="Recoleta"/>
                <a:cs typeface="Recoleta"/>
                <a:sym typeface="Recoleta"/>
              </a:rPr>
              <a:t>Next section here</a:t>
            </a:r>
          </a:p>
        </p:txBody>
      </p:sp>
      <p:sp>
        <p:nvSpPr>
          <p:cNvPr name="TextBox 17" id="17"/>
          <p:cNvSpPr txBox="true"/>
          <p:nvPr/>
        </p:nvSpPr>
        <p:spPr>
          <a:xfrm rot="0">
            <a:off x="4849812" y="4671109"/>
            <a:ext cx="2074788" cy="349250"/>
          </a:xfrm>
          <a:prstGeom prst="rect">
            <a:avLst/>
          </a:prstGeom>
        </p:spPr>
        <p:txBody>
          <a:bodyPr anchor="t" rtlCol="false" tIns="0" lIns="0" bIns="0" rIns="0">
            <a:spAutoFit/>
          </a:bodyPr>
          <a:lstStyle/>
          <a:p>
            <a:pPr algn="l" marL="0" indent="0" lvl="0">
              <a:lnSpc>
                <a:spcPts val="2800"/>
              </a:lnSpc>
              <a:spcBef>
                <a:spcPct val="0"/>
              </a:spcBef>
            </a:pPr>
            <a:r>
              <a:rPr lang="en-US" sz="2000">
                <a:solidFill>
                  <a:srgbClr val="002E6E"/>
                </a:solidFill>
                <a:latin typeface="Recoleta"/>
                <a:ea typeface="Recoleta"/>
                <a:cs typeface="Recoleta"/>
                <a:sym typeface="Recoleta"/>
              </a:rPr>
              <a:t>Next section here</a:t>
            </a:r>
          </a:p>
        </p:txBody>
      </p:sp>
      <p:sp>
        <p:nvSpPr>
          <p:cNvPr name="TextBox 18" id="18"/>
          <p:cNvSpPr txBox="true"/>
          <p:nvPr/>
        </p:nvSpPr>
        <p:spPr>
          <a:xfrm rot="0">
            <a:off x="2149001" y="5496609"/>
            <a:ext cx="863547" cy="70294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2E6E"/>
                </a:solidFill>
                <a:latin typeface="Recoleta"/>
                <a:ea typeface="Recoleta"/>
                <a:cs typeface="Recoleta"/>
                <a:sym typeface="Recoleta"/>
              </a:rPr>
              <a:t>8</a:t>
            </a:r>
          </a:p>
        </p:txBody>
      </p:sp>
      <p:sp>
        <p:nvSpPr>
          <p:cNvPr name="TextBox 19" id="19"/>
          <p:cNvSpPr txBox="true"/>
          <p:nvPr/>
        </p:nvSpPr>
        <p:spPr>
          <a:xfrm rot="0">
            <a:off x="4849812" y="5496609"/>
            <a:ext cx="1037394" cy="70294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2E6E"/>
                </a:solidFill>
                <a:latin typeface="Recoleta"/>
                <a:ea typeface="Recoleta"/>
                <a:cs typeface="Recoleta"/>
                <a:sym typeface="Recoleta"/>
              </a:rPr>
              <a:t>9</a:t>
            </a:r>
          </a:p>
        </p:txBody>
      </p:sp>
      <p:sp>
        <p:nvSpPr>
          <p:cNvPr name="TextBox 20" id="20"/>
          <p:cNvSpPr txBox="true"/>
          <p:nvPr/>
        </p:nvSpPr>
        <p:spPr>
          <a:xfrm rot="0">
            <a:off x="2149001" y="6282245"/>
            <a:ext cx="2087033" cy="349250"/>
          </a:xfrm>
          <a:prstGeom prst="rect">
            <a:avLst/>
          </a:prstGeom>
        </p:spPr>
        <p:txBody>
          <a:bodyPr anchor="t" rtlCol="false" tIns="0" lIns="0" bIns="0" rIns="0">
            <a:spAutoFit/>
          </a:bodyPr>
          <a:lstStyle/>
          <a:p>
            <a:pPr algn="l" marL="0" indent="0" lvl="0">
              <a:lnSpc>
                <a:spcPts val="2800"/>
              </a:lnSpc>
              <a:spcBef>
                <a:spcPct val="0"/>
              </a:spcBef>
            </a:pPr>
            <a:r>
              <a:rPr lang="en-US" sz="2000">
                <a:solidFill>
                  <a:srgbClr val="002E6E"/>
                </a:solidFill>
                <a:latin typeface="Recoleta"/>
                <a:ea typeface="Recoleta"/>
                <a:cs typeface="Recoleta"/>
                <a:sym typeface="Recoleta"/>
              </a:rPr>
              <a:t>Next section here</a:t>
            </a:r>
          </a:p>
        </p:txBody>
      </p:sp>
      <p:sp>
        <p:nvSpPr>
          <p:cNvPr name="TextBox 21" id="21"/>
          <p:cNvSpPr txBox="true"/>
          <p:nvPr/>
        </p:nvSpPr>
        <p:spPr>
          <a:xfrm rot="0">
            <a:off x="4849812" y="6282245"/>
            <a:ext cx="2074788" cy="349250"/>
          </a:xfrm>
          <a:prstGeom prst="rect">
            <a:avLst/>
          </a:prstGeom>
        </p:spPr>
        <p:txBody>
          <a:bodyPr anchor="t" rtlCol="false" tIns="0" lIns="0" bIns="0" rIns="0">
            <a:spAutoFit/>
          </a:bodyPr>
          <a:lstStyle/>
          <a:p>
            <a:pPr algn="l" marL="0" indent="0" lvl="0">
              <a:lnSpc>
                <a:spcPts val="2800"/>
              </a:lnSpc>
              <a:spcBef>
                <a:spcPct val="0"/>
              </a:spcBef>
            </a:pPr>
            <a:r>
              <a:rPr lang="en-US" sz="2000">
                <a:solidFill>
                  <a:srgbClr val="002E6E"/>
                </a:solidFill>
                <a:latin typeface="Recoleta"/>
                <a:ea typeface="Recoleta"/>
                <a:cs typeface="Recoleta"/>
                <a:sym typeface="Recoleta"/>
              </a:rPr>
              <a:t>Next section here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B9F1"/>
        </a:solidFill>
      </p:bgPr>
    </p:bg>
    <p:spTree>
      <p:nvGrpSpPr>
        <p:cNvPr id="1" name=""/>
        <p:cNvGrpSpPr/>
        <p:nvPr/>
      </p:nvGrpSpPr>
      <p:grpSpPr>
        <a:xfrm>
          <a:off x="0" y="0"/>
          <a:ext cx="0" cy="0"/>
          <a:chOff x="0" y="0"/>
          <a:chExt cx="0" cy="0"/>
        </a:xfrm>
      </p:grpSpPr>
      <p:grpSp>
        <p:nvGrpSpPr>
          <p:cNvPr name="Group 2" id="2"/>
          <p:cNvGrpSpPr/>
          <p:nvPr/>
        </p:nvGrpSpPr>
        <p:grpSpPr>
          <a:xfrm rot="0">
            <a:off x="-645639" y="6355318"/>
            <a:ext cx="7467358" cy="2971320"/>
            <a:chOff x="0" y="0"/>
            <a:chExt cx="1574196" cy="626385"/>
          </a:xfrm>
        </p:grpSpPr>
        <p:sp>
          <p:nvSpPr>
            <p:cNvPr name="Freeform 3" id="3" descr="a group of people working in a garden"/>
            <p:cNvSpPr/>
            <p:nvPr/>
          </p:nvSpPr>
          <p:spPr>
            <a:xfrm flipH="false" flipV="false" rot="0">
              <a:off x="0" y="0"/>
              <a:ext cx="1574196" cy="626385"/>
            </a:xfrm>
            <a:custGeom>
              <a:avLst/>
              <a:gdLst/>
              <a:ahLst/>
              <a:cxnLst/>
              <a:rect r="r" b="b" t="t" l="l"/>
              <a:pathLst>
                <a:path h="626385" w="1574196">
                  <a:moveTo>
                    <a:pt x="31103" y="0"/>
                  </a:moveTo>
                  <a:lnTo>
                    <a:pt x="1543093" y="0"/>
                  </a:lnTo>
                  <a:cubicBezTo>
                    <a:pt x="1551342" y="0"/>
                    <a:pt x="1559253" y="3277"/>
                    <a:pt x="1565086" y="9110"/>
                  </a:cubicBezTo>
                  <a:cubicBezTo>
                    <a:pt x="1570919" y="14943"/>
                    <a:pt x="1574196" y="22854"/>
                    <a:pt x="1574196" y="31103"/>
                  </a:cubicBezTo>
                  <a:lnTo>
                    <a:pt x="1574196" y="595282"/>
                  </a:lnTo>
                  <a:cubicBezTo>
                    <a:pt x="1574196" y="612459"/>
                    <a:pt x="1560270" y="626385"/>
                    <a:pt x="1543093" y="626385"/>
                  </a:cubicBezTo>
                  <a:lnTo>
                    <a:pt x="31103" y="626385"/>
                  </a:lnTo>
                  <a:cubicBezTo>
                    <a:pt x="13925" y="626385"/>
                    <a:pt x="0" y="612459"/>
                    <a:pt x="0" y="595282"/>
                  </a:cubicBezTo>
                  <a:lnTo>
                    <a:pt x="0" y="31103"/>
                  </a:lnTo>
                  <a:cubicBezTo>
                    <a:pt x="0" y="13925"/>
                    <a:pt x="13925" y="0"/>
                    <a:pt x="31103" y="0"/>
                  </a:cubicBezTo>
                  <a:close/>
                </a:path>
              </a:pathLst>
            </a:custGeom>
            <a:blipFill>
              <a:blip r:embed="rId2"/>
              <a:stretch>
                <a:fillRect l="0" t="-22867" r="0" b="-44828"/>
              </a:stretch>
            </a:blipFill>
          </p:spPr>
        </p:sp>
      </p:grpSp>
      <p:grpSp>
        <p:nvGrpSpPr>
          <p:cNvPr name="Group 4" id="4"/>
          <p:cNvGrpSpPr/>
          <p:nvPr/>
        </p:nvGrpSpPr>
        <p:grpSpPr>
          <a:xfrm rot="0">
            <a:off x="756000" y="9764692"/>
            <a:ext cx="510522" cy="1194009"/>
            <a:chOff x="0" y="0"/>
            <a:chExt cx="182959" cy="427906"/>
          </a:xfrm>
        </p:grpSpPr>
        <p:sp>
          <p:nvSpPr>
            <p:cNvPr name="Freeform 5" id="5">
              <a:extLst>
                <a:ext uri="{C183D7F6-B498-43B3-948B-1728B52AA6E4}">
                  <adec:decorative xmlns:adec="http://schemas.microsoft.com/office/drawing/2017/decorative" val="1"/>
                </a:ext>
              </a:extLst>
            </p:cNvPr>
            <p:cNvSpPr/>
            <p:nvPr/>
          </p:nvSpPr>
          <p:spPr>
            <a:xfrm flipH="false" flipV="false" rot="0">
              <a:off x="0" y="0"/>
              <a:ext cx="182959" cy="427906"/>
            </a:xfrm>
            <a:custGeom>
              <a:avLst/>
              <a:gdLst/>
              <a:ahLst/>
              <a:cxnLst/>
              <a:rect r="r" b="b" t="t" l="l"/>
              <a:pathLst>
                <a:path h="427906" w="182959">
                  <a:moveTo>
                    <a:pt x="91480" y="0"/>
                  </a:moveTo>
                  <a:lnTo>
                    <a:pt x="91480" y="0"/>
                  </a:lnTo>
                  <a:cubicBezTo>
                    <a:pt x="142003" y="0"/>
                    <a:pt x="182959" y="40957"/>
                    <a:pt x="182959" y="91480"/>
                  </a:cubicBezTo>
                  <a:lnTo>
                    <a:pt x="182959" y="336426"/>
                  </a:lnTo>
                  <a:cubicBezTo>
                    <a:pt x="182959" y="360688"/>
                    <a:pt x="173321" y="383956"/>
                    <a:pt x="156166" y="401112"/>
                  </a:cubicBezTo>
                  <a:cubicBezTo>
                    <a:pt x="139010" y="418268"/>
                    <a:pt x="115742" y="427906"/>
                    <a:pt x="91480" y="427906"/>
                  </a:cubicBezTo>
                  <a:lnTo>
                    <a:pt x="91480" y="427906"/>
                  </a:lnTo>
                  <a:cubicBezTo>
                    <a:pt x="67218" y="427906"/>
                    <a:pt x="43950" y="418268"/>
                    <a:pt x="26794" y="401112"/>
                  </a:cubicBezTo>
                  <a:cubicBezTo>
                    <a:pt x="9638" y="383956"/>
                    <a:pt x="0" y="360688"/>
                    <a:pt x="0" y="336426"/>
                  </a:cubicBezTo>
                  <a:lnTo>
                    <a:pt x="0" y="91480"/>
                  </a:lnTo>
                  <a:cubicBezTo>
                    <a:pt x="0" y="67218"/>
                    <a:pt x="9638" y="43950"/>
                    <a:pt x="26794" y="26794"/>
                  </a:cubicBezTo>
                  <a:cubicBezTo>
                    <a:pt x="43950" y="9638"/>
                    <a:pt x="67218" y="0"/>
                    <a:pt x="91480" y="0"/>
                  </a:cubicBezTo>
                  <a:close/>
                </a:path>
              </a:pathLst>
            </a:custGeom>
            <a:solidFill>
              <a:srgbClr val="002E6E"/>
            </a:solidFill>
          </p:spPr>
        </p:sp>
        <p:sp>
          <p:nvSpPr>
            <p:cNvPr name="TextBox 6" id="6"/>
            <p:cNvSpPr txBox="true"/>
            <p:nvPr/>
          </p:nvSpPr>
          <p:spPr>
            <a:xfrm>
              <a:off x="0" y="-19050"/>
              <a:ext cx="182959" cy="446956"/>
            </a:xfrm>
            <a:prstGeom prst="rect">
              <a:avLst/>
            </a:prstGeom>
          </p:spPr>
          <p:txBody>
            <a:bodyPr anchor="ctr" rtlCol="false" tIns="50800" lIns="50800" bIns="50800" rIns="50800"/>
            <a:lstStyle/>
            <a:p>
              <a:pPr algn="ctr">
                <a:lnSpc>
                  <a:spcPts val="1679"/>
                </a:lnSpc>
              </a:pPr>
            </a:p>
          </p:txBody>
        </p:sp>
      </p:grpSp>
      <p:sp>
        <p:nvSpPr>
          <p:cNvPr name="TextBox 7" id="7"/>
          <p:cNvSpPr txBox="true"/>
          <p:nvPr/>
        </p:nvSpPr>
        <p:spPr>
          <a:xfrm rot="0">
            <a:off x="3747600" y="1635318"/>
            <a:ext cx="3056400" cy="4179570"/>
          </a:xfrm>
          <a:prstGeom prst="rect">
            <a:avLst/>
          </a:prstGeom>
        </p:spPr>
        <p:txBody>
          <a:bodyPr anchor="t" rtlCol="false" tIns="0" lIns="0" bIns="0" rIns="0">
            <a:spAutoFit/>
          </a:bodyPr>
          <a:lstStyle/>
          <a:p>
            <a:pPr algn="l" marL="0" indent="0" lvl="0">
              <a:lnSpc>
                <a:spcPts val="1679"/>
              </a:lnSpc>
              <a:spcBef>
                <a:spcPct val="0"/>
              </a:spcBef>
            </a:pPr>
            <a:r>
              <a:rPr lang="en-US" sz="1200" spc="-54" strike="noStrike" u="none">
                <a:solidFill>
                  <a:srgbClr val="002E6E"/>
                </a:solidFill>
                <a:latin typeface="Karoll"/>
                <a:ea typeface="Karoll"/>
                <a:cs typeface="Karoll"/>
                <a:sym typeface="Karoll"/>
              </a:rPr>
              <a:t>ESG reporting encourages accountability, transparency, big-picture thinking, and long-term planning, which ensures a company’s continued growth and sustainability in the changing economic climate. </a:t>
            </a:r>
          </a:p>
          <a:p>
            <a:pPr algn="l" marL="0" indent="0" lvl="0">
              <a:lnSpc>
                <a:spcPts val="1679"/>
              </a:lnSpc>
              <a:spcBef>
                <a:spcPct val="0"/>
              </a:spcBef>
            </a:pPr>
          </a:p>
          <a:p>
            <a:pPr algn="l" marL="0" indent="0" lvl="0">
              <a:lnSpc>
                <a:spcPts val="1679"/>
              </a:lnSpc>
              <a:spcBef>
                <a:spcPct val="0"/>
              </a:spcBef>
            </a:pPr>
            <a:r>
              <a:rPr lang="en-US" sz="1200" spc="-54" strike="noStrike" u="none">
                <a:solidFill>
                  <a:srgbClr val="002E6E"/>
                </a:solidFill>
                <a:latin typeface="Karoll"/>
                <a:ea typeface="Karoll"/>
                <a:cs typeface="Karoll"/>
                <a:sym typeface="Karoll"/>
              </a:rPr>
              <a:t>By focusing on environmental, social, governance, and economic factors, businesses can create strategies that ensure sustainability. Companies can reduce risk, strengthen relationships with stakeholders, and create a positive impact not just for themselves but also for their communities and the planet.</a:t>
            </a:r>
          </a:p>
          <a:p>
            <a:pPr algn="l" marL="0" indent="0" lvl="0">
              <a:lnSpc>
                <a:spcPts val="1679"/>
              </a:lnSpc>
              <a:spcBef>
                <a:spcPct val="0"/>
              </a:spcBef>
            </a:pPr>
          </a:p>
          <a:p>
            <a:pPr algn="l" marL="0" indent="0" lvl="0">
              <a:lnSpc>
                <a:spcPts val="1679"/>
              </a:lnSpc>
              <a:spcBef>
                <a:spcPct val="0"/>
              </a:spcBef>
            </a:pPr>
            <a:r>
              <a:rPr lang="en-US" sz="1200" spc="-54" strike="noStrike" u="none">
                <a:solidFill>
                  <a:srgbClr val="002E6E"/>
                </a:solidFill>
                <a:latin typeface="Karoll"/>
                <a:ea typeface="Karoll"/>
                <a:cs typeface="Karoll"/>
                <a:sym typeface="Karoll"/>
              </a:rPr>
              <a:t>In today’s business landscape, ESG reporting is an essential activity, not only because industry regulatory bodies require it but also because it ensures that a company’s principles and practices align with environmental, social, and governance principles worldwide. </a:t>
            </a:r>
          </a:p>
        </p:txBody>
      </p:sp>
      <p:sp>
        <p:nvSpPr>
          <p:cNvPr name="TextBox 8" id="8"/>
          <p:cNvSpPr txBox="true"/>
          <p:nvPr/>
        </p:nvSpPr>
        <p:spPr>
          <a:xfrm rot="0">
            <a:off x="756000" y="1591245"/>
            <a:ext cx="2453961" cy="3440794"/>
          </a:xfrm>
          <a:prstGeom prst="rect">
            <a:avLst/>
          </a:prstGeom>
        </p:spPr>
        <p:txBody>
          <a:bodyPr anchor="t" rtlCol="false" tIns="0" lIns="0" bIns="0" rIns="0">
            <a:spAutoFit/>
          </a:bodyPr>
          <a:lstStyle/>
          <a:p>
            <a:pPr algn="l" marL="0" indent="0" lvl="0">
              <a:lnSpc>
                <a:spcPts val="2520"/>
              </a:lnSpc>
              <a:spcBef>
                <a:spcPct val="0"/>
              </a:spcBef>
            </a:pPr>
            <a:r>
              <a:rPr lang="en-US" sz="1800" spc="-54" strike="noStrike" u="none">
                <a:solidFill>
                  <a:srgbClr val="002E6E"/>
                </a:solidFill>
                <a:latin typeface="Karoll"/>
                <a:ea typeface="Karoll"/>
                <a:cs typeface="Karoll"/>
                <a:sym typeface="Karoll"/>
              </a:rPr>
              <a:t>In today’s business landscape, ESG reporting is an essential activity, not only because industry regulatory bodies require it, but also because it ensures that a company’s principles and practices align with environmental, social, and governance principles worldwide. </a:t>
            </a:r>
          </a:p>
        </p:txBody>
      </p:sp>
      <p:sp>
        <p:nvSpPr>
          <p:cNvPr name="TextBox 9" id="9"/>
          <p:cNvSpPr txBox="true"/>
          <p:nvPr/>
        </p:nvSpPr>
        <p:spPr>
          <a:xfrm rot="0">
            <a:off x="756000" y="898875"/>
            <a:ext cx="4154065" cy="490347"/>
          </a:xfrm>
          <a:prstGeom prst="rect">
            <a:avLst/>
          </a:prstGeom>
        </p:spPr>
        <p:txBody>
          <a:bodyPr anchor="t" rtlCol="false" tIns="0" lIns="0" bIns="0" rIns="0">
            <a:spAutoFit/>
          </a:bodyPr>
          <a:lstStyle/>
          <a:p>
            <a:pPr algn="l" marL="0" indent="0" lvl="0">
              <a:lnSpc>
                <a:spcPts val="3654"/>
              </a:lnSpc>
              <a:spcBef>
                <a:spcPct val="0"/>
              </a:spcBef>
            </a:pPr>
            <a:r>
              <a:rPr lang="en-US" sz="4200" spc="-126">
                <a:solidFill>
                  <a:srgbClr val="FFFFFF"/>
                </a:solidFill>
                <a:latin typeface="Recoleta"/>
                <a:ea typeface="Recoleta"/>
                <a:cs typeface="Recoleta"/>
                <a:sym typeface="Recoleta"/>
              </a:rPr>
              <a:t>Introduction</a:t>
            </a:r>
          </a:p>
        </p:txBody>
      </p:sp>
      <p:sp>
        <p:nvSpPr>
          <p:cNvPr name="TextBox 10" id="10"/>
          <p:cNvSpPr txBox="true"/>
          <p:nvPr/>
        </p:nvSpPr>
        <p:spPr>
          <a:xfrm rot="0">
            <a:off x="948530" y="9852375"/>
            <a:ext cx="152400" cy="200025"/>
          </a:xfrm>
          <a:prstGeom prst="rect">
            <a:avLst/>
          </a:prstGeom>
        </p:spPr>
        <p:txBody>
          <a:bodyPr anchor="t" rtlCol="false" tIns="0" lIns="0" bIns="0" rIns="0" wrap="none">
            <a:spAutoFit/>
          </a:bodyPr>
          <a:lstStyle/>
          <a:p>
            <a:pPr algn="ctr">
              <a:lnSpc>
                <a:spcPts val="2519"/>
              </a:lnSpc>
              <a:spcBef>
                <a:spcPct val="0"/>
              </a:spcBef>
            </a:pPr>
            <a:r>
              <a:rPr lang="en-US" sz="1799">
                <a:solidFill>
                  <a:srgbClr val="FFFFFF"/>
                </a:solidFill>
                <a:latin typeface="Unica One"/>
                <a:ea typeface="Unica One"/>
                <a:cs typeface="Unica One"/>
                <a:sym typeface="Unica One"/>
              </a:rPr>
              <a:t>4</a:t>
            </a:r>
          </a:p>
        </p:txBody>
      </p:sp>
      <p:sp>
        <p:nvSpPr>
          <p:cNvPr name="TextBox 11" id="11"/>
          <p:cNvSpPr txBox="true"/>
          <p:nvPr/>
        </p:nvSpPr>
        <p:spPr>
          <a:xfrm rot="0">
            <a:off x="1571454" y="9861900"/>
            <a:ext cx="1576746" cy="250190"/>
          </a:xfrm>
          <a:prstGeom prst="rect">
            <a:avLst/>
          </a:prstGeom>
        </p:spPr>
        <p:txBody>
          <a:bodyPr anchor="t" rtlCol="false" tIns="0" lIns="0" bIns="0" rIns="0">
            <a:spAutoFit/>
          </a:bodyPr>
          <a:lstStyle/>
          <a:p>
            <a:pPr algn="l">
              <a:lnSpc>
                <a:spcPts val="1959"/>
              </a:lnSpc>
              <a:spcBef>
                <a:spcPct val="0"/>
              </a:spcBef>
            </a:pPr>
            <a:r>
              <a:rPr lang="en-US" sz="1399">
                <a:solidFill>
                  <a:srgbClr val="002E6E"/>
                </a:solidFill>
                <a:latin typeface="Unica One"/>
                <a:ea typeface="Unica One"/>
                <a:cs typeface="Unica One"/>
                <a:sym typeface="Unica One"/>
              </a:rPr>
              <a:t>ESG REPORT 2030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n illustration of a wind turbine on top of a hill"/>
          <p:cNvSpPr/>
          <p:nvPr/>
        </p:nvSpPr>
        <p:spPr>
          <a:xfrm flipH="false" flipV="false" rot="0">
            <a:off x="1906376" y="4506419"/>
            <a:ext cx="1211965" cy="1211965"/>
          </a:xfrm>
          <a:custGeom>
            <a:avLst/>
            <a:gdLst/>
            <a:ahLst/>
            <a:cxnLst/>
            <a:rect r="r" b="b" t="t" l="l"/>
            <a:pathLst>
              <a:path h="1211965" w="1211965">
                <a:moveTo>
                  <a:pt x="0" y="0"/>
                </a:moveTo>
                <a:lnTo>
                  <a:pt x="1211964" y="0"/>
                </a:lnTo>
                <a:lnTo>
                  <a:pt x="1211964" y="1211964"/>
                </a:lnTo>
                <a:lnTo>
                  <a:pt x="0" y="12119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3454146" y="4897310"/>
            <a:ext cx="3299274" cy="826770"/>
          </a:xfrm>
          <a:prstGeom prst="rect">
            <a:avLst/>
          </a:prstGeom>
        </p:spPr>
        <p:txBody>
          <a:bodyPr anchor="t" rtlCol="false" tIns="0" lIns="0" bIns="0" rIns="0">
            <a:spAutoFit/>
          </a:bodyPr>
          <a:lstStyle/>
          <a:p>
            <a:pPr algn="l" marL="0" indent="0" lvl="0">
              <a:lnSpc>
                <a:spcPts val="1679"/>
              </a:lnSpc>
              <a:spcBef>
                <a:spcPct val="0"/>
              </a:spcBef>
            </a:pPr>
            <a:r>
              <a:rPr lang="en-US" sz="1200" spc="-54" strike="noStrike" u="none">
                <a:solidFill>
                  <a:srgbClr val="002E6E"/>
                </a:solidFill>
                <a:latin typeface="Karoll"/>
                <a:ea typeface="Karoll"/>
                <a:cs typeface="Karoll"/>
                <a:sym typeface="Karoll"/>
              </a:rPr>
              <a:t>Give your audience an introduction to the ESG strategies you employ. Present a short overview and its relevance to your company, before diving into detail in its specific section.</a:t>
            </a:r>
          </a:p>
        </p:txBody>
      </p:sp>
      <p:sp>
        <p:nvSpPr>
          <p:cNvPr name="TextBox 4" id="4"/>
          <p:cNvSpPr txBox="true"/>
          <p:nvPr/>
        </p:nvSpPr>
        <p:spPr>
          <a:xfrm rot="0">
            <a:off x="3454146" y="4468319"/>
            <a:ext cx="2995395" cy="306705"/>
          </a:xfrm>
          <a:prstGeom prst="rect">
            <a:avLst/>
          </a:prstGeom>
        </p:spPr>
        <p:txBody>
          <a:bodyPr anchor="t" rtlCol="false" tIns="0" lIns="0" bIns="0" rIns="0">
            <a:spAutoFit/>
          </a:bodyPr>
          <a:lstStyle/>
          <a:p>
            <a:pPr algn="l" marL="0" indent="0" lvl="0">
              <a:lnSpc>
                <a:spcPts val="2520"/>
              </a:lnSpc>
              <a:spcBef>
                <a:spcPct val="0"/>
              </a:spcBef>
            </a:pPr>
            <a:r>
              <a:rPr lang="en-US" sz="1800" strike="noStrike" u="none">
                <a:solidFill>
                  <a:srgbClr val="002E6E"/>
                </a:solidFill>
                <a:latin typeface="Recoleta"/>
                <a:ea typeface="Recoleta"/>
                <a:cs typeface="Recoleta"/>
                <a:sym typeface="Recoleta"/>
              </a:rPr>
              <a:t>Environmental Strategies</a:t>
            </a:r>
          </a:p>
        </p:txBody>
      </p:sp>
      <p:sp>
        <p:nvSpPr>
          <p:cNvPr name="Freeform 5" id="5" descr="an illustration of a person carrying a box of plants"/>
          <p:cNvSpPr/>
          <p:nvPr/>
        </p:nvSpPr>
        <p:spPr>
          <a:xfrm flipH="false" flipV="false" rot="0">
            <a:off x="1906288" y="6280956"/>
            <a:ext cx="1211965" cy="1211965"/>
          </a:xfrm>
          <a:custGeom>
            <a:avLst/>
            <a:gdLst/>
            <a:ahLst/>
            <a:cxnLst/>
            <a:rect r="r" b="b" t="t" l="l"/>
            <a:pathLst>
              <a:path h="1211965" w="1211965">
                <a:moveTo>
                  <a:pt x="0" y="0"/>
                </a:moveTo>
                <a:lnTo>
                  <a:pt x="1211964" y="0"/>
                </a:lnTo>
                <a:lnTo>
                  <a:pt x="1211964" y="1211965"/>
                </a:lnTo>
                <a:lnTo>
                  <a:pt x="0" y="1211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6" id="6"/>
          <p:cNvSpPr txBox="true"/>
          <p:nvPr/>
        </p:nvSpPr>
        <p:spPr>
          <a:xfrm rot="0">
            <a:off x="3454146" y="6601269"/>
            <a:ext cx="3349854" cy="826638"/>
          </a:xfrm>
          <a:prstGeom prst="rect">
            <a:avLst/>
          </a:prstGeom>
        </p:spPr>
        <p:txBody>
          <a:bodyPr anchor="t" rtlCol="false" tIns="0" lIns="0" bIns="0" rIns="0">
            <a:spAutoFit/>
          </a:bodyPr>
          <a:lstStyle/>
          <a:p>
            <a:pPr algn="l" marL="0" indent="0" lvl="0">
              <a:lnSpc>
                <a:spcPts val="1679"/>
              </a:lnSpc>
              <a:spcBef>
                <a:spcPct val="0"/>
              </a:spcBef>
            </a:pPr>
            <a:r>
              <a:rPr lang="en-US" sz="1200" spc="-54" strike="noStrike" u="none">
                <a:solidFill>
                  <a:srgbClr val="002E6E"/>
                </a:solidFill>
                <a:latin typeface="Karoll"/>
                <a:ea typeface="Karoll"/>
                <a:cs typeface="Karoll"/>
                <a:sym typeface="Karoll"/>
              </a:rPr>
              <a:t>Give your audience an introduction to the ESG strategies you employ. Present a short overview and its relevance to your company, before diving into detail in its specific section.</a:t>
            </a:r>
          </a:p>
        </p:txBody>
      </p:sp>
      <p:sp>
        <p:nvSpPr>
          <p:cNvPr name="TextBox 7" id="7"/>
          <p:cNvSpPr txBox="true"/>
          <p:nvPr/>
        </p:nvSpPr>
        <p:spPr>
          <a:xfrm rot="0">
            <a:off x="3454146" y="6243454"/>
            <a:ext cx="2995395" cy="306705"/>
          </a:xfrm>
          <a:prstGeom prst="rect">
            <a:avLst/>
          </a:prstGeom>
        </p:spPr>
        <p:txBody>
          <a:bodyPr anchor="t" rtlCol="false" tIns="0" lIns="0" bIns="0" rIns="0">
            <a:spAutoFit/>
          </a:bodyPr>
          <a:lstStyle/>
          <a:p>
            <a:pPr algn="l" marL="0" indent="0" lvl="0">
              <a:lnSpc>
                <a:spcPts val="2520"/>
              </a:lnSpc>
              <a:spcBef>
                <a:spcPct val="0"/>
              </a:spcBef>
            </a:pPr>
            <a:r>
              <a:rPr lang="en-US" sz="1800" strike="noStrike" u="none">
                <a:solidFill>
                  <a:srgbClr val="002E6E"/>
                </a:solidFill>
                <a:latin typeface="Recoleta"/>
                <a:ea typeface="Recoleta"/>
                <a:cs typeface="Recoleta"/>
                <a:sym typeface="Recoleta"/>
              </a:rPr>
              <a:t>Social Strategies</a:t>
            </a:r>
          </a:p>
        </p:txBody>
      </p:sp>
      <p:sp>
        <p:nvSpPr>
          <p:cNvPr name="Freeform 8" id="8" descr="an illustration of a plant in a pot with clouds in the background"/>
          <p:cNvSpPr/>
          <p:nvPr/>
        </p:nvSpPr>
        <p:spPr>
          <a:xfrm flipH="false" flipV="false" rot="0">
            <a:off x="1906200" y="8055494"/>
            <a:ext cx="1212228" cy="1212228"/>
          </a:xfrm>
          <a:custGeom>
            <a:avLst/>
            <a:gdLst/>
            <a:ahLst/>
            <a:cxnLst/>
            <a:rect r="r" b="b" t="t" l="l"/>
            <a:pathLst>
              <a:path h="1212228" w="1212228">
                <a:moveTo>
                  <a:pt x="0" y="0"/>
                </a:moveTo>
                <a:lnTo>
                  <a:pt x="1212228" y="0"/>
                </a:lnTo>
                <a:lnTo>
                  <a:pt x="1212228" y="1212228"/>
                </a:lnTo>
                <a:lnTo>
                  <a:pt x="0" y="12122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rnd">
            <a:noFill/>
            <a:prstDash val="solid"/>
            <a:round/>
          </a:ln>
        </p:spPr>
      </p:sp>
      <p:sp>
        <p:nvSpPr>
          <p:cNvPr name="TextBox 9" id="9"/>
          <p:cNvSpPr txBox="true"/>
          <p:nvPr/>
        </p:nvSpPr>
        <p:spPr>
          <a:xfrm rot="0">
            <a:off x="3454146" y="8449119"/>
            <a:ext cx="3299274" cy="826638"/>
          </a:xfrm>
          <a:prstGeom prst="rect">
            <a:avLst/>
          </a:prstGeom>
        </p:spPr>
        <p:txBody>
          <a:bodyPr anchor="t" rtlCol="false" tIns="0" lIns="0" bIns="0" rIns="0">
            <a:spAutoFit/>
          </a:bodyPr>
          <a:lstStyle/>
          <a:p>
            <a:pPr algn="l" marL="0" indent="0" lvl="0">
              <a:lnSpc>
                <a:spcPts val="1679"/>
              </a:lnSpc>
              <a:spcBef>
                <a:spcPct val="0"/>
              </a:spcBef>
            </a:pPr>
            <a:r>
              <a:rPr lang="en-US" sz="1200" spc="-54" strike="noStrike" u="none">
                <a:solidFill>
                  <a:srgbClr val="002E6E"/>
                </a:solidFill>
                <a:latin typeface="Karoll"/>
                <a:ea typeface="Karoll"/>
                <a:cs typeface="Karoll"/>
                <a:sym typeface="Karoll"/>
              </a:rPr>
              <a:t>Give your audience an introduction to the ESG strategies you employ. Present a short overview and its relevance to your company, before diving into detail in its specific section.</a:t>
            </a:r>
          </a:p>
        </p:txBody>
      </p:sp>
      <p:sp>
        <p:nvSpPr>
          <p:cNvPr name="TextBox 10" id="10"/>
          <p:cNvSpPr txBox="true"/>
          <p:nvPr/>
        </p:nvSpPr>
        <p:spPr>
          <a:xfrm rot="0">
            <a:off x="3454146" y="8018589"/>
            <a:ext cx="2814211" cy="306705"/>
          </a:xfrm>
          <a:prstGeom prst="rect">
            <a:avLst/>
          </a:prstGeom>
        </p:spPr>
        <p:txBody>
          <a:bodyPr anchor="t" rtlCol="false" tIns="0" lIns="0" bIns="0" rIns="0">
            <a:spAutoFit/>
          </a:bodyPr>
          <a:lstStyle/>
          <a:p>
            <a:pPr algn="l" marL="0" indent="0" lvl="0">
              <a:lnSpc>
                <a:spcPts val="2520"/>
              </a:lnSpc>
              <a:spcBef>
                <a:spcPct val="0"/>
              </a:spcBef>
            </a:pPr>
            <a:r>
              <a:rPr lang="en-US" sz="1800" strike="noStrike" u="none">
                <a:solidFill>
                  <a:srgbClr val="002E6E"/>
                </a:solidFill>
                <a:latin typeface="Recoleta"/>
                <a:ea typeface="Recoleta"/>
                <a:cs typeface="Recoleta"/>
                <a:sym typeface="Recoleta"/>
              </a:rPr>
              <a:t>Governance Strategies</a:t>
            </a:r>
          </a:p>
        </p:txBody>
      </p:sp>
      <p:sp>
        <p:nvSpPr>
          <p:cNvPr name="TextBox 11" id="11"/>
          <p:cNvSpPr txBox="true"/>
          <p:nvPr/>
        </p:nvSpPr>
        <p:spPr>
          <a:xfrm rot="0">
            <a:off x="756000" y="1581898"/>
            <a:ext cx="6048000" cy="1554480"/>
          </a:xfrm>
          <a:prstGeom prst="rect">
            <a:avLst/>
          </a:prstGeom>
        </p:spPr>
        <p:txBody>
          <a:bodyPr anchor="t" rtlCol="false" tIns="0" lIns="0" bIns="0" rIns="0">
            <a:spAutoFit/>
          </a:bodyPr>
          <a:lstStyle/>
          <a:p>
            <a:pPr algn="l" marL="0" indent="0" lvl="0">
              <a:lnSpc>
                <a:spcPts val="2520"/>
              </a:lnSpc>
              <a:spcBef>
                <a:spcPct val="0"/>
              </a:spcBef>
            </a:pPr>
            <a:r>
              <a:rPr lang="en-US" sz="1800" spc="-81" strike="noStrike" u="none">
                <a:solidFill>
                  <a:srgbClr val="002E6E"/>
                </a:solidFill>
                <a:latin typeface="Karoll"/>
                <a:ea typeface="Karoll"/>
                <a:cs typeface="Karoll"/>
                <a:sym typeface="Karoll"/>
              </a:rPr>
              <a:t>By focusing on environmental, social, governance, and economic factors, businesses can create strategies that ensure sustainability. Companies can reduce risk, strengthen relationships with stakeholders, and create a positive impact not just for themselves but also for their communities and the planet.</a:t>
            </a:r>
          </a:p>
        </p:txBody>
      </p:sp>
      <p:sp>
        <p:nvSpPr>
          <p:cNvPr name="AutoShape 12" id="12">
            <a:extLst>
              <a:ext uri="{C183D7F6-B498-43B3-948B-1728B52AA6E4}">
                <adec:decorative xmlns:adec="http://schemas.microsoft.com/office/drawing/2017/decorative" val="1"/>
              </a:ext>
            </a:extLst>
          </p:cNvPr>
          <p:cNvSpPr/>
          <p:nvPr/>
        </p:nvSpPr>
        <p:spPr>
          <a:xfrm flipH="true">
            <a:off x="-199306" y="3988865"/>
            <a:ext cx="7980759" cy="0"/>
          </a:xfrm>
          <a:prstGeom prst="line">
            <a:avLst/>
          </a:prstGeom>
          <a:ln cap="rnd" w="9525">
            <a:solidFill>
              <a:srgbClr val="002E6E"/>
            </a:solidFill>
            <a:prstDash val="solid"/>
            <a:headEnd type="none" len="sm" w="sm"/>
            <a:tailEnd type="none" len="sm" w="sm"/>
          </a:ln>
        </p:spPr>
      </p:sp>
      <p:sp>
        <p:nvSpPr>
          <p:cNvPr name="AutoShape 13" id="13">
            <a:extLst>
              <a:ext uri="{C183D7F6-B498-43B3-948B-1728B52AA6E4}">
                <adec:decorative xmlns:adec="http://schemas.microsoft.com/office/drawing/2017/decorative" val="1"/>
              </a:ext>
            </a:extLst>
          </p:cNvPr>
          <p:cNvSpPr/>
          <p:nvPr/>
        </p:nvSpPr>
        <p:spPr>
          <a:xfrm flipV="true">
            <a:off x="1539611" y="3988865"/>
            <a:ext cx="0" cy="8895839"/>
          </a:xfrm>
          <a:prstGeom prst="line">
            <a:avLst/>
          </a:prstGeom>
          <a:ln cap="rnd" w="9525">
            <a:solidFill>
              <a:srgbClr val="002E6E"/>
            </a:solidFill>
            <a:prstDash val="solid"/>
            <a:headEnd type="none" len="sm" w="sm"/>
            <a:tailEnd type="none" len="sm" w="sm"/>
          </a:ln>
        </p:spPr>
      </p:sp>
      <p:sp>
        <p:nvSpPr>
          <p:cNvPr name="TextBox 14" id="14"/>
          <p:cNvSpPr txBox="true"/>
          <p:nvPr/>
        </p:nvSpPr>
        <p:spPr>
          <a:xfrm rot="0">
            <a:off x="756000" y="898875"/>
            <a:ext cx="4154065" cy="490347"/>
          </a:xfrm>
          <a:prstGeom prst="rect">
            <a:avLst/>
          </a:prstGeom>
        </p:spPr>
        <p:txBody>
          <a:bodyPr anchor="t" rtlCol="false" tIns="0" lIns="0" bIns="0" rIns="0">
            <a:spAutoFit/>
          </a:bodyPr>
          <a:lstStyle/>
          <a:p>
            <a:pPr algn="l" marL="0" indent="0" lvl="0">
              <a:lnSpc>
                <a:spcPts val="3654"/>
              </a:lnSpc>
              <a:spcBef>
                <a:spcPct val="0"/>
              </a:spcBef>
            </a:pPr>
            <a:r>
              <a:rPr lang="en-US" sz="4200" spc="-126">
                <a:solidFill>
                  <a:srgbClr val="002E6E"/>
                </a:solidFill>
                <a:latin typeface="Recoleta"/>
                <a:ea typeface="Recoleta"/>
                <a:cs typeface="Recoleta"/>
                <a:sym typeface="Recoleta"/>
              </a:rPr>
              <a:t>ESG Areas</a:t>
            </a:r>
          </a:p>
        </p:txBody>
      </p:sp>
      <p:grpSp>
        <p:nvGrpSpPr>
          <p:cNvPr name="Group 15" id="15"/>
          <p:cNvGrpSpPr/>
          <p:nvPr/>
        </p:nvGrpSpPr>
        <p:grpSpPr>
          <a:xfrm rot="0">
            <a:off x="6311197" y="9764692"/>
            <a:ext cx="510522" cy="1194009"/>
            <a:chOff x="0" y="0"/>
            <a:chExt cx="182959" cy="427906"/>
          </a:xfrm>
        </p:grpSpPr>
        <p:sp>
          <p:nvSpPr>
            <p:cNvPr name="Freeform 16" id="16">
              <a:extLst>
                <a:ext uri="{C183D7F6-B498-43B3-948B-1728B52AA6E4}">
                  <adec:decorative xmlns:adec="http://schemas.microsoft.com/office/drawing/2017/decorative" val="1"/>
                </a:ext>
              </a:extLst>
            </p:cNvPr>
            <p:cNvSpPr/>
            <p:nvPr/>
          </p:nvSpPr>
          <p:spPr>
            <a:xfrm flipH="false" flipV="false" rot="0">
              <a:off x="0" y="0"/>
              <a:ext cx="182959" cy="427906"/>
            </a:xfrm>
            <a:custGeom>
              <a:avLst/>
              <a:gdLst/>
              <a:ahLst/>
              <a:cxnLst/>
              <a:rect r="r" b="b" t="t" l="l"/>
              <a:pathLst>
                <a:path h="427906" w="182959">
                  <a:moveTo>
                    <a:pt x="91480" y="0"/>
                  </a:moveTo>
                  <a:lnTo>
                    <a:pt x="91480" y="0"/>
                  </a:lnTo>
                  <a:cubicBezTo>
                    <a:pt x="142003" y="0"/>
                    <a:pt x="182959" y="40957"/>
                    <a:pt x="182959" y="91480"/>
                  </a:cubicBezTo>
                  <a:lnTo>
                    <a:pt x="182959" y="336426"/>
                  </a:lnTo>
                  <a:cubicBezTo>
                    <a:pt x="182959" y="360688"/>
                    <a:pt x="173321" y="383956"/>
                    <a:pt x="156166" y="401112"/>
                  </a:cubicBezTo>
                  <a:cubicBezTo>
                    <a:pt x="139010" y="418268"/>
                    <a:pt x="115742" y="427906"/>
                    <a:pt x="91480" y="427906"/>
                  </a:cubicBezTo>
                  <a:lnTo>
                    <a:pt x="91480" y="427906"/>
                  </a:lnTo>
                  <a:cubicBezTo>
                    <a:pt x="67218" y="427906"/>
                    <a:pt x="43950" y="418268"/>
                    <a:pt x="26794" y="401112"/>
                  </a:cubicBezTo>
                  <a:cubicBezTo>
                    <a:pt x="9638" y="383956"/>
                    <a:pt x="0" y="360688"/>
                    <a:pt x="0" y="336426"/>
                  </a:cubicBezTo>
                  <a:lnTo>
                    <a:pt x="0" y="91480"/>
                  </a:lnTo>
                  <a:cubicBezTo>
                    <a:pt x="0" y="67218"/>
                    <a:pt x="9638" y="43950"/>
                    <a:pt x="26794" y="26794"/>
                  </a:cubicBezTo>
                  <a:cubicBezTo>
                    <a:pt x="43950" y="9638"/>
                    <a:pt x="67218" y="0"/>
                    <a:pt x="91480" y="0"/>
                  </a:cubicBezTo>
                  <a:close/>
                </a:path>
              </a:pathLst>
            </a:custGeom>
            <a:solidFill>
              <a:srgbClr val="002E6E"/>
            </a:solidFill>
          </p:spPr>
        </p:sp>
        <p:sp>
          <p:nvSpPr>
            <p:cNvPr name="TextBox 17" id="17"/>
            <p:cNvSpPr txBox="true"/>
            <p:nvPr/>
          </p:nvSpPr>
          <p:spPr>
            <a:xfrm>
              <a:off x="0" y="-19050"/>
              <a:ext cx="182959" cy="446956"/>
            </a:xfrm>
            <a:prstGeom prst="rect">
              <a:avLst/>
            </a:prstGeom>
          </p:spPr>
          <p:txBody>
            <a:bodyPr anchor="ctr" rtlCol="false" tIns="50800" lIns="50800" bIns="50800" rIns="50800"/>
            <a:lstStyle/>
            <a:p>
              <a:pPr algn="ctr">
                <a:lnSpc>
                  <a:spcPts val="1679"/>
                </a:lnSpc>
              </a:pPr>
            </a:p>
          </p:txBody>
        </p:sp>
      </p:grpSp>
      <p:sp>
        <p:nvSpPr>
          <p:cNvPr name="TextBox 18" id="18"/>
          <p:cNvSpPr txBox="true"/>
          <p:nvPr/>
        </p:nvSpPr>
        <p:spPr>
          <a:xfrm rot="0">
            <a:off x="6503727" y="9852375"/>
            <a:ext cx="152400" cy="200025"/>
          </a:xfrm>
          <a:prstGeom prst="rect">
            <a:avLst/>
          </a:prstGeom>
        </p:spPr>
        <p:txBody>
          <a:bodyPr anchor="t" rtlCol="false" tIns="0" lIns="0" bIns="0" rIns="0" wrap="none">
            <a:spAutoFit/>
          </a:bodyPr>
          <a:lstStyle/>
          <a:p>
            <a:pPr algn="ctr">
              <a:lnSpc>
                <a:spcPts val="2519"/>
              </a:lnSpc>
              <a:spcBef>
                <a:spcPct val="0"/>
              </a:spcBef>
            </a:pPr>
            <a:r>
              <a:rPr lang="en-US" sz="1799">
                <a:solidFill>
                  <a:srgbClr val="00B9F1"/>
                </a:solidFill>
                <a:latin typeface="Unica One"/>
                <a:ea typeface="Unica One"/>
                <a:cs typeface="Unica One"/>
                <a:sym typeface="Unica One"/>
              </a:rPr>
              <a:t>5</a:t>
            </a:r>
          </a:p>
        </p:txBody>
      </p:sp>
      <p:sp>
        <p:nvSpPr>
          <p:cNvPr name="TextBox 19" id="19"/>
          <p:cNvSpPr txBox="true"/>
          <p:nvPr/>
        </p:nvSpPr>
        <p:spPr>
          <a:xfrm rot="0">
            <a:off x="4734451" y="9861900"/>
            <a:ext cx="1576746" cy="250190"/>
          </a:xfrm>
          <a:prstGeom prst="rect">
            <a:avLst/>
          </a:prstGeom>
        </p:spPr>
        <p:txBody>
          <a:bodyPr anchor="t" rtlCol="false" tIns="0" lIns="0" bIns="0" rIns="0">
            <a:spAutoFit/>
          </a:bodyPr>
          <a:lstStyle/>
          <a:p>
            <a:pPr algn="l">
              <a:lnSpc>
                <a:spcPts val="1959"/>
              </a:lnSpc>
              <a:spcBef>
                <a:spcPct val="0"/>
              </a:spcBef>
            </a:pPr>
            <a:r>
              <a:rPr lang="en-US" sz="1399">
                <a:solidFill>
                  <a:srgbClr val="002E6E"/>
                </a:solidFill>
                <a:latin typeface="Unica One"/>
                <a:ea typeface="Unica One"/>
                <a:cs typeface="Unica One"/>
                <a:sym typeface="Unica One"/>
              </a:rPr>
              <a:t>ESG REPORT 2030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60000" cy="10692000"/>
          </a:xfrm>
          <a:custGeom>
            <a:avLst/>
            <a:gdLst/>
            <a:ahLst/>
            <a:cxnLst/>
            <a:rect r="r" b="b" t="t" l="l"/>
            <a:pathLst>
              <a:path h="10692000" w="7560000">
                <a:moveTo>
                  <a:pt x="0" y="0"/>
                </a:moveTo>
                <a:lnTo>
                  <a:pt x="7560000" y="0"/>
                </a:lnTo>
                <a:lnTo>
                  <a:pt x="7560000" y="10692000"/>
                </a:lnTo>
                <a:lnTo>
                  <a:pt x="0" y="10692000"/>
                </a:lnTo>
                <a:lnTo>
                  <a:pt x="0" y="0"/>
                </a:lnTo>
                <a:close/>
              </a:path>
            </a:pathLst>
          </a:custGeom>
          <a:blipFill>
            <a:blip r:embed="rId2"/>
            <a:stretch>
              <a:fillRect l="-1511" t="-29337" r="-24872" b="-4584"/>
            </a:stretch>
          </a:blipFill>
        </p:spPr>
      </p:sp>
      <p:sp>
        <p:nvSpPr>
          <p:cNvPr name="Freeform 3" id="3">
            <a:extLst>
              <a:ext uri="{C183D7F6-B498-43B3-948B-1728B52AA6E4}">
                <adec:decorative xmlns:adec="http://schemas.microsoft.com/office/drawing/2017/decorative" val="1"/>
              </a:ext>
            </a:extLst>
          </p:cNvPr>
          <p:cNvSpPr/>
          <p:nvPr/>
        </p:nvSpPr>
        <p:spPr>
          <a:xfrm flipH="false" flipV="false" rot="-10800000">
            <a:off x="-1323372" y="7704658"/>
            <a:ext cx="10271545" cy="3890348"/>
          </a:xfrm>
          <a:custGeom>
            <a:avLst/>
            <a:gdLst/>
            <a:ahLst/>
            <a:cxnLst/>
            <a:rect r="r" b="b" t="t" l="l"/>
            <a:pathLst>
              <a:path h="3890348" w="10271545">
                <a:moveTo>
                  <a:pt x="0" y="0"/>
                </a:moveTo>
                <a:lnTo>
                  <a:pt x="10271544" y="0"/>
                </a:lnTo>
                <a:lnTo>
                  <a:pt x="10271544" y="3890347"/>
                </a:lnTo>
                <a:lnTo>
                  <a:pt x="0" y="3890347"/>
                </a:lnTo>
                <a:lnTo>
                  <a:pt x="0" y="0"/>
                </a:lnTo>
                <a:close/>
              </a:path>
            </a:pathLst>
          </a:custGeom>
          <a:blipFill>
            <a:blip r:embed="rId3"/>
            <a:stretch>
              <a:fillRect l="0" t="0" r="0" b="0"/>
            </a:stretch>
          </a:blipFill>
        </p:spPr>
      </p:sp>
      <p:grpSp>
        <p:nvGrpSpPr>
          <p:cNvPr name="Group 4" id="4"/>
          <p:cNvGrpSpPr/>
          <p:nvPr/>
        </p:nvGrpSpPr>
        <p:grpSpPr>
          <a:xfrm rot="0">
            <a:off x="1544373" y="-500732"/>
            <a:ext cx="6325841" cy="8487317"/>
            <a:chOff x="0" y="0"/>
            <a:chExt cx="2267039" cy="3041663"/>
          </a:xfrm>
        </p:grpSpPr>
        <p:sp>
          <p:nvSpPr>
            <p:cNvPr name="Freeform 5" id="5" descr="illustration of recycle bins"/>
            <p:cNvSpPr/>
            <p:nvPr/>
          </p:nvSpPr>
          <p:spPr>
            <a:xfrm flipH="false" flipV="false" rot="0">
              <a:off x="0" y="0"/>
              <a:ext cx="2267039" cy="3041663"/>
            </a:xfrm>
            <a:custGeom>
              <a:avLst/>
              <a:gdLst/>
              <a:ahLst/>
              <a:cxnLst/>
              <a:rect r="r" b="b" t="t" l="l"/>
              <a:pathLst>
                <a:path h="3041663" w="2267039">
                  <a:moveTo>
                    <a:pt x="48954" y="0"/>
                  </a:moveTo>
                  <a:lnTo>
                    <a:pt x="2218084" y="0"/>
                  </a:lnTo>
                  <a:cubicBezTo>
                    <a:pt x="2231068" y="0"/>
                    <a:pt x="2243519" y="5158"/>
                    <a:pt x="2252700" y="14338"/>
                  </a:cubicBezTo>
                  <a:cubicBezTo>
                    <a:pt x="2261881" y="23519"/>
                    <a:pt x="2267039" y="35971"/>
                    <a:pt x="2267039" y="48954"/>
                  </a:cubicBezTo>
                  <a:lnTo>
                    <a:pt x="2267039" y="2992709"/>
                  </a:lnTo>
                  <a:cubicBezTo>
                    <a:pt x="2267039" y="3019745"/>
                    <a:pt x="2245121" y="3041663"/>
                    <a:pt x="2218084" y="3041663"/>
                  </a:cubicBezTo>
                  <a:lnTo>
                    <a:pt x="48954" y="3041663"/>
                  </a:lnTo>
                  <a:cubicBezTo>
                    <a:pt x="35971" y="3041663"/>
                    <a:pt x="23519" y="3036505"/>
                    <a:pt x="14338" y="3027325"/>
                  </a:cubicBezTo>
                  <a:cubicBezTo>
                    <a:pt x="5158" y="3018144"/>
                    <a:pt x="0" y="3005692"/>
                    <a:pt x="0" y="2992709"/>
                  </a:cubicBezTo>
                  <a:lnTo>
                    <a:pt x="0" y="48954"/>
                  </a:lnTo>
                  <a:cubicBezTo>
                    <a:pt x="0" y="35971"/>
                    <a:pt x="5158" y="23519"/>
                    <a:pt x="14338" y="14338"/>
                  </a:cubicBezTo>
                  <a:cubicBezTo>
                    <a:pt x="23519" y="5158"/>
                    <a:pt x="35971" y="0"/>
                    <a:pt x="48954" y="0"/>
                  </a:cubicBezTo>
                  <a:close/>
                </a:path>
              </a:pathLst>
            </a:custGeom>
            <a:solidFill>
              <a:srgbClr val="00B9F1"/>
            </a:solidFill>
          </p:spPr>
        </p:sp>
        <p:sp>
          <p:nvSpPr>
            <p:cNvPr name="TextBox 6" id="6"/>
            <p:cNvSpPr txBox="true"/>
            <p:nvPr/>
          </p:nvSpPr>
          <p:spPr>
            <a:xfrm>
              <a:off x="0" y="-38100"/>
              <a:ext cx="2267039" cy="3079763"/>
            </a:xfrm>
            <a:prstGeom prst="rect">
              <a:avLst/>
            </a:prstGeom>
          </p:spPr>
          <p:txBody>
            <a:bodyPr anchor="ctr" rtlCol="false" tIns="50800" lIns="50800" bIns="50800" rIns="50800"/>
            <a:lstStyle/>
            <a:p>
              <a:pPr algn="ctr">
                <a:lnSpc>
                  <a:spcPts val="2520"/>
                </a:lnSpc>
              </a:pPr>
            </a:p>
          </p:txBody>
        </p:sp>
      </p:grpSp>
      <p:grpSp>
        <p:nvGrpSpPr>
          <p:cNvPr name="Group 7" id="7"/>
          <p:cNvGrpSpPr/>
          <p:nvPr/>
        </p:nvGrpSpPr>
        <p:grpSpPr>
          <a:xfrm rot="0">
            <a:off x="756000" y="9764692"/>
            <a:ext cx="510522" cy="1194009"/>
            <a:chOff x="0" y="0"/>
            <a:chExt cx="182959" cy="427906"/>
          </a:xfrm>
        </p:grpSpPr>
        <p:sp>
          <p:nvSpPr>
            <p:cNvPr name="Freeform 8" id="8">
              <a:extLst>
                <a:ext uri="{C183D7F6-B498-43B3-948B-1728B52AA6E4}">
                  <adec:decorative xmlns:adec="http://schemas.microsoft.com/office/drawing/2017/decorative" val="1"/>
                </a:ext>
              </a:extLst>
            </p:cNvPr>
            <p:cNvSpPr/>
            <p:nvPr/>
          </p:nvSpPr>
          <p:spPr>
            <a:xfrm flipH="false" flipV="false" rot="0">
              <a:off x="0" y="0"/>
              <a:ext cx="182959" cy="427906"/>
            </a:xfrm>
            <a:custGeom>
              <a:avLst/>
              <a:gdLst/>
              <a:ahLst/>
              <a:cxnLst/>
              <a:rect r="r" b="b" t="t" l="l"/>
              <a:pathLst>
                <a:path h="427906" w="182959">
                  <a:moveTo>
                    <a:pt x="91480" y="0"/>
                  </a:moveTo>
                  <a:lnTo>
                    <a:pt x="91480" y="0"/>
                  </a:lnTo>
                  <a:cubicBezTo>
                    <a:pt x="142003" y="0"/>
                    <a:pt x="182959" y="40957"/>
                    <a:pt x="182959" y="91480"/>
                  </a:cubicBezTo>
                  <a:lnTo>
                    <a:pt x="182959" y="336426"/>
                  </a:lnTo>
                  <a:cubicBezTo>
                    <a:pt x="182959" y="360688"/>
                    <a:pt x="173321" y="383956"/>
                    <a:pt x="156166" y="401112"/>
                  </a:cubicBezTo>
                  <a:cubicBezTo>
                    <a:pt x="139010" y="418268"/>
                    <a:pt x="115742" y="427906"/>
                    <a:pt x="91480" y="427906"/>
                  </a:cubicBezTo>
                  <a:lnTo>
                    <a:pt x="91480" y="427906"/>
                  </a:lnTo>
                  <a:cubicBezTo>
                    <a:pt x="67218" y="427906"/>
                    <a:pt x="43950" y="418268"/>
                    <a:pt x="26794" y="401112"/>
                  </a:cubicBezTo>
                  <a:cubicBezTo>
                    <a:pt x="9638" y="383956"/>
                    <a:pt x="0" y="360688"/>
                    <a:pt x="0" y="336426"/>
                  </a:cubicBezTo>
                  <a:lnTo>
                    <a:pt x="0" y="91480"/>
                  </a:lnTo>
                  <a:cubicBezTo>
                    <a:pt x="0" y="67218"/>
                    <a:pt x="9638" y="43950"/>
                    <a:pt x="26794" y="26794"/>
                  </a:cubicBezTo>
                  <a:cubicBezTo>
                    <a:pt x="43950" y="9638"/>
                    <a:pt x="67218" y="0"/>
                    <a:pt x="91480" y="0"/>
                  </a:cubicBezTo>
                  <a:close/>
                </a:path>
              </a:pathLst>
            </a:custGeom>
            <a:solidFill>
              <a:srgbClr val="00B9F1"/>
            </a:solidFill>
          </p:spPr>
        </p:sp>
        <p:sp>
          <p:nvSpPr>
            <p:cNvPr name="TextBox 9" id="9"/>
            <p:cNvSpPr txBox="true"/>
            <p:nvPr/>
          </p:nvSpPr>
          <p:spPr>
            <a:xfrm>
              <a:off x="0" y="-19050"/>
              <a:ext cx="182959" cy="446956"/>
            </a:xfrm>
            <a:prstGeom prst="rect">
              <a:avLst/>
            </a:prstGeom>
          </p:spPr>
          <p:txBody>
            <a:bodyPr anchor="ctr" rtlCol="false" tIns="50800" lIns="50800" bIns="50800" rIns="50800"/>
            <a:lstStyle/>
            <a:p>
              <a:pPr algn="ctr">
                <a:lnSpc>
                  <a:spcPts val="1679"/>
                </a:lnSpc>
              </a:pPr>
            </a:p>
          </p:txBody>
        </p:sp>
      </p:grpSp>
      <p:sp>
        <p:nvSpPr>
          <p:cNvPr name="TextBox 10" id="10"/>
          <p:cNvSpPr txBox="true"/>
          <p:nvPr/>
        </p:nvSpPr>
        <p:spPr>
          <a:xfrm rot="0">
            <a:off x="2151701" y="898875"/>
            <a:ext cx="4652299" cy="947547"/>
          </a:xfrm>
          <a:prstGeom prst="rect">
            <a:avLst/>
          </a:prstGeom>
        </p:spPr>
        <p:txBody>
          <a:bodyPr anchor="t" rtlCol="false" tIns="0" lIns="0" bIns="0" rIns="0">
            <a:spAutoFit/>
          </a:bodyPr>
          <a:lstStyle/>
          <a:p>
            <a:pPr algn="l" marL="0" indent="0" lvl="0">
              <a:lnSpc>
                <a:spcPts val="3654"/>
              </a:lnSpc>
              <a:spcBef>
                <a:spcPct val="0"/>
              </a:spcBef>
            </a:pPr>
            <a:r>
              <a:rPr lang="en-US" sz="4200" spc="-126" strike="noStrike" u="none">
                <a:solidFill>
                  <a:srgbClr val="002E6E"/>
                </a:solidFill>
                <a:latin typeface="Recoleta"/>
                <a:ea typeface="Recoleta"/>
                <a:cs typeface="Recoleta"/>
                <a:sym typeface="Recoleta"/>
              </a:rPr>
              <a:t>Environmental Strategy</a:t>
            </a:r>
          </a:p>
        </p:txBody>
      </p:sp>
      <p:sp>
        <p:nvSpPr>
          <p:cNvPr name="TextBox 11" id="11"/>
          <p:cNvSpPr txBox="true"/>
          <p:nvPr/>
        </p:nvSpPr>
        <p:spPr>
          <a:xfrm rot="0">
            <a:off x="2151701" y="2624976"/>
            <a:ext cx="4652299" cy="1664970"/>
          </a:xfrm>
          <a:prstGeom prst="rect">
            <a:avLst/>
          </a:prstGeom>
        </p:spPr>
        <p:txBody>
          <a:bodyPr anchor="t" rtlCol="false" tIns="0" lIns="0" bIns="0" rIns="0">
            <a:spAutoFit/>
          </a:bodyPr>
          <a:lstStyle/>
          <a:p>
            <a:pPr algn="l" marL="0" indent="0" lvl="0">
              <a:lnSpc>
                <a:spcPts val="1679"/>
              </a:lnSpc>
              <a:spcBef>
                <a:spcPct val="0"/>
              </a:spcBef>
            </a:pPr>
            <a:r>
              <a:rPr lang="en-US" sz="1200" spc="-54" strike="noStrike" u="none">
                <a:solidFill>
                  <a:srgbClr val="002E6E"/>
                </a:solidFill>
                <a:latin typeface="Karoll"/>
                <a:ea typeface="Karoll"/>
                <a:cs typeface="Karoll"/>
                <a:sym typeface="Karoll"/>
              </a:rPr>
              <a:t>In today’s business landscape, ESG reporting is an essential activity, not only because industry regulatory bodies require it but also because it ensures that a company’s principles and practices align with environmental, social, and governance principles worldwide. </a:t>
            </a:r>
          </a:p>
          <a:p>
            <a:pPr algn="l" marL="0" indent="0" lvl="0">
              <a:lnSpc>
                <a:spcPts val="1679"/>
              </a:lnSpc>
              <a:spcBef>
                <a:spcPct val="0"/>
              </a:spcBef>
            </a:pPr>
          </a:p>
          <a:p>
            <a:pPr algn="l" marL="0" indent="0" lvl="0">
              <a:lnSpc>
                <a:spcPts val="1679"/>
              </a:lnSpc>
              <a:spcBef>
                <a:spcPct val="0"/>
              </a:spcBef>
            </a:pPr>
            <a:r>
              <a:rPr lang="en-US" sz="1200" spc="-54" strike="noStrike" u="none">
                <a:solidFill>
                  <a:srgbClr val="002E6E"/>
                </a:solidFill>
                <a:latin typeface="Karoll"/>
                <a:ea typeface="Karoll"/>
                <a:cs typeface="Karoll"/>
                <a:sym typeface="Karoll"/>
              </a:rPr>
              <a:t>ESG reporting encourages accountability, transparency, big-picture thinking, and long-term planning, which ensures a company’s continued growth and sustainability in the changing economic climate. </a:t>
            </a:r>
          </a:p>
        </p:txBody>
      </p:sp>
      <p:sp>
        <p:nvSpPr>
          <p:cNvPr name="TextBox 12" id="12"/>
          <p:cNvSpPr txBox="true"/>
          <p:nvPr/>
        </p:nvSpPr>
        <p:spPr>
          <a:xfrm rot="0">
            <a:off x="2151701" y="2195985"/>
            <a:ext cx="4652299" cy="306705"/>
          </a:xfrm>
          <a:prstGeom prst="rect">
            <a:avLst/>
          </a:prstGeom>
        </p:spPr>
        <p:txBody>
          <a:bodyPr anchor="t" rtlCol="false" tIns="0" lIns="0" bIns="0" rIns="0">
            <a:spAutoFit/>
          </a:bodyPr>
          <a:lstStyle/>
          <a:p>
            <a:pPr algn="l" marL="0" indent="0" lvl="0">
              <a:lnSpc>
                <a:spcPts val="2520"/>
              </a:lnSpc>
              <a:spcBef>
                <a:spcPct val="0"/>
              </a:spcBef>
            </a:pPr>
            <a:r>
              <a:rPr lang="en-US" sz="1800" strike="noStrike" u="none">
                <a:solidFill>
                  <a:srgbClr val="FFFFFF"/>
                </a:solidFill>
                <a:latin typeface="Recoleta"/>
                <a:ea typeface="Recoleta"/>
                <a:cs typeface="Recoleta"/>
                <a:sym typeface="Recoleta"/>
              </a:rPr>
              <a:t>Business Environment</a:t>
            </a:r>
          </a:p>
        </p:txBody>
      </p:sp>
      <p:sp>
        <p:nvSpPr>
          <p:cNvPr name="TextBox 13" id="13"/>
          <p:cNvSpPr txBox="true"/>
          <p:nvPr/>
        </p:nvSpPr>
        <p:spPr>
          <a:xfrm rot="0">
            <a:off x="2151701" y="4882596"/>
            <a:ext cx="4652299" cy="306705"/>
          </a:xfrm>
          <a:prstGeom prst="rect">
            <a:avLst/>
          </a:prstGeom>
        </p:spPr>
        <p:txBody>
          <a:bodyPr anchor="t" rtlCol="false" tIns="0" lIns="0" bIns="0" rIns="0">
            <a:spAutoFit/>
          </a:bodyPr>
          <a:lstStyle/>
          <a:p>
            <a:pPr algn="l" marL="0" indent="0" lvl="0">
              <a:lnSpc>
                <a:spcPts val="2520"/>
              </a:lnSpc>
              <a:spcBef>
                <a:spcPct val="0"/>
              </a:spcBef>
            </a:pPr>
            <a:r>
              <a:rPr lang="en-US" sz="1800" strike="noStrike" u="none">
                <a:solidFill>
                  <a:srgbClr val="FFFFFF"/>
                </a:solidFill>
                <a:latin typeface="Recoleta"/>
                <a:ea typeface="Recoleta"/>
                <a:cs typeface="Recoleta"/>
                <a:sym typeface="Recoleta"/>
              </a:rPr>
              <a:t>Risks and Opportunities</a:t>
            </a:r>
          </a:p>
        </p:txBody>
      </p:sp>
      <p:sp>
        <p:nvSpPr>
          <p:cNvPr name="TextBox 14" id="14"/>
          <p:cNvSpPr txBox="true"/>
          <p:nvPr/>
        </p:nvSpPr>
        <p:spPr>
          <a:xfrm rot="0">
            <a:off x="2158132" y="5311588"/>
            <a:ext cx="4645868" cy="1664970"/>
          </a:xfrm>
          <a:prstGeom prst="rect">
            <a:avLst/>
          </a:prstGeom>
        </p:spPr>
        <p:txBody>
          <a:bodyPr anchor="t" rtlCol="false" tIns="0" lIns="0" bIns="0" rIns="0">
            <a:spAutoFit/>
          </a:bodyPr>
          <a:lstStyle/>
          <a:p>
            <a:pPr algn="l" marL="0" indent="0" lvl="0">
              <a:lnSpc>
                <a:spcPts val="1679"/>
              </a:lnSpc>
              <a:spcBef>
                <a:spcPct val="0"/>
              </a:spcBef>
            </a:pPr>
            <a:r>
              <a:rPr lang="en-US" sz="1200" spc="-54" strike="noStrike" u="none">
                <a:solidFill>
                  <a:srgbClr val="002E6E"/>
                </a:solidFill>
                <a:latin typeface="Karoll"/>
                <a:ea typeface="Karoll"/>
                <a:cs typeface="Karoll"/>
                <a:sym typeface="Karoll"/>
              </a:rPr>
              <a:t>In today’s business landscape, ESG reporting is an essential activity, not only because industry regulatory bodies require it but also because it ensures that a company’s principles and practices align with environmental, social, and governance principles worldwide. </a:t>
            </a:r>
          </a:p>
          <a:p>
            <a:pPr algn="l" marL="0" indent="0" lvl="0">
              <a:lnSpc>
                <a:spcPts val="1679"/>
              </a:lnSpc>
              <a:spcBef>
                <a:spcPct val="0"/>
              </a:spcBef>
            </a:pPr>
          </a:p>
          <a:p>
            <a:pPr algn="l" marL="0" indent="0" lvl="0">
              <a:lnSpc>
                <a:spcPts val="1679"/>
              </a:lnSpc>
              <a:spcBef>
                <a:spcPct val="0"/>
              </a:spcBef>
            </a:pPr>
            <a:r>
              <a:rPr lang="en-US" sz="1200" spc="-54" strike="noStrike" u="none">
                <a:solidFill>
                  <a:srgbClr val="002E6E"/>
                </a:solidFill>
                <a:latin typeface="Karoll"/>
                <a:ea typeface="Karoll"/>
                <a:cs typeface="Karoll"/>
                <a:sym typeface="Karoll"/>
              </a:rPr>
              <a:t>ESG reporting encourages accountability, transparency, big-picture thinking, and long-term planning, which ensures a company’s continued growth and sustainability in the changing economic climate. </a:t>
            </a:r>
          </a:p>
        </p:txBody>
      </p:sp>
      <p:sp>
        <p:nvSpPr>
          <p:cNvPr name="TextBox 15" id="15"/>
          <p:cNvSpPr txBox="true"/>
          <p:nvPr/>
        </p:nvSpPr>
        <p:spPr>
          <a:xfrm rot="0">
            <a:off x="948530" y="9852375"/>
            <a:ext cx="152400" cy="200025"/>
          </a:xfrm>
          <a:prstGeom prst="rect">
            <a:avLst/>
          </a:prstGeom>
        </p:spPr>
        <p:txBody>
          <a:bodyPr anchor="t" rtlCol="false" tIns="0" lIns="0" bIns="0" rIns="0" wrap="none">
            <a:spAutoFit/>
          </a:bodyPr>
          <a:lstStyle/>
          <a:p>
            <a:pPr algn="ctr">
              <a:lnSpc>
                <a:spcPts val="2519"/>
              </a:lnSpc>
              <a:spcBef>
                <a:spcPct val="0"/>
              </a:spcBef>
            </a:pPr>
            <a:r>
              <a:rPr lang="en-US" sz="1799">
                <a:solidFill>
                  <a:srgbClr val="FFFFFF"/>
                </a:solidFill>
                <a:latin typeface="Unica One"/>
                <a:ea typeface="Unica One"/>
                <a:cs typeface="Unica One"/>
                <a:sym typeface="Unica One"/>
              </a:rPr>
              <a:t>6</a:t>
            </a:r>
          </a:p>
        </p:txBody>
      </p:sp>
      <p:sp>
        <p:nvSpPr>
          <p:cNvPr name="TextBox 16" id="16"/>
          <p:cNvSpPr txBox="true"/>
          <p:nvPr/>
        </p:nvSpPr>
        <p:spPr>
          <a:xfrm rot="0">
            <a:off x="1571454" y="9861900"/>
            <a:ext cx="1576746" cy="250190"/>
          </a:xfrm>
          <a:prstGeom prst="rect">
            <a:avLst/>
          </a:prstGeom>
        </p:spPr>
        <p:txBody>
          <a:bodyPr anchor="t" rtlCol="false" tIns="0" lIns="0" bIns="0" rIns="0">
            <a:spAutoFit/>
          </a:bodyPr>
          <a:lstStyle/>
          <a:p>
            <a:pPr algn="l">
              <a:lnSpc>
                <a:spcPts val="1959"/>
              </a:lnSpc>
              <a:spcBef>
                <a:spcPct val="0"/>
              </a:spcBef>
            </a:pPr>
            <a:r>
              <a:rPr lang="en-US" sz="1399">
                <a:solidFill>
                  <a:srgbClr val="FFFFFF"/>
                </a:solidFill>
                <a:latin typeface="Unica One"/>
                <a:ea typeface="Unica One"/>
                <a:cs typeface="Unica One"/>
                <a:sym typeface="Unica One"/>
              </a:rPr>
              <a:t>ESG REPORT 2030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B9F1"/>
        </a:solidFill>
      </p:bgPr>
    </p:bg>
    <p:spTree>
      <p:nvGrpSpPr>
        <p:cNvPr id="1" name=""/>
        <p:cNvGrpSpPr/>
        <p:nvPr/>
      </p:nvGrpSpPr>
      <p:grpSpPr>
        <a:xfrm>
          <a:off x="0" y="0"/>
          <a:ext cx="0" cy="0"/>
          <a:chOff x="0" y="0"/>
          <a:chExt cx="0" cy="0"/>
        </a:xfrm>
      </p:grpSpPr>
      <p:pic>
        <p:nvPicPr>
          <p:cNvPr name="Picture 2" id="2" descr="graph data"/>
          <p:cNvPicPr>
            <a:picLocks noChangeAspect="true"/>
          </p:cNvPicPr>
          <p:nvPr/>
        </p:nvPicPr>
        <p:blipFill>
          <a:blip r:embed="rId2"/>
          <a:stretch>
            <a:fillRect/>
          </a:stretch>
        </p:blipFill>
        <p:spPr>
          <a:xfrm rot="0">
            <a:off x="147553" y="2041158"/>
            <a:ext cx="6960418" cy="4027492"/>
          </a:xfrm>
          <a:prstGeom prst="rect">
            <a:avLst/>
          </a:prstGeom>
        </p:spPr>
      </p:pic>
      <p:sp>
        <p:nvSpPr>
          <p:cNvPr name="TextBox 3" id="3"/>
          <p:cNvSpPr txBox="true"/>
          <p:nvPr/>
        </p:nvSpPr>
        <p:spPr>
          <a:xfrm rot="0">
            <a:off x="756000" y="6069032"/>
            <a:ext cx="2931831" cy="306705"/>
          </a:xfrm>
          <a:prstGeom prst="rect">
            <a:avLst/>
          </a:prstGeom>
        </p:spPr>
        <p:txBody>
          <a:bodyPr anchor="t" rtlCol="false" tIns="0" lIns="0" bIns="0" rIns="0">
            <a:spAutoFit/>
          </a:bodyPr>
          <a:lstStyle/>
          <a:p>
            <a:pPr algn="l" marL="0" indent="0" lvl="0">
              <a:lnSpc>
                <a:spcPts val="2520"/>
              </a:lnSpc>
              <a:spcBef>
                <a:spcPct val="0"/>
              </a:spcBef>
            </a:pPr>
            <a:r>
              <a:rPr lang="en-US" sz="1800" strike="noStrike" u="none">
                <a:solidFill>
                  <a:srgbClr val="002E6E"/>
                </a:solidFill>
                <a:latin typeface="Recoleta"/>
                <a:ea typeface="Recoleta"/>
                <a:cs typeface="Recoleta"/>
                <a:sym typeface="Recoleta"/>
              </a:rPr>
              <a:t>Plans and Progress</a:t>
            </a:r>
          </a:p>
        </p:txBody>
      </p:sp>
      <p:sp>
        <p:nvSpPr>
          <p:cNvPr name="TextBox 4" id="4"/>
          <p:cNvSpPr txBox="true"/>
          <p:nvPr/>
        </p:nvSpPr>
        <p:spPr>
          <a:xfrm rot="0">
            <a:off x="756000" y="6510587"/>
            <a:ext cx="2613821" cy="2922270"/>
          </a:xfrm>
          <a:prstGeom prst="rect">
            <a:avLst/>
          </a:prstGeom>
        </p:spPr>
        <p:txBody>
          <a:bodyPr anchor="t" rtlCol="false" tIns="0" lIns="0" bIns="0" rIns="0">
            <a:spAutoFit/>
          </a:bodyPr>
          <a:lstStyle/>
          <a:p>
            <a:pPr algn="l" marL="0" indent="0" lvl="0">
              <a:lnSpc>
                <a:spcPts val="1679"/>
              </a:lnSpc>
              <a:spcBef>
                <a:spcPct val="0"/>
              </a:spcBef>
            </a:pPr>
            <a:r>
              <a:rPr lang="en-US" sz="1200" spc="-54" strike="noStrike" u="none">
                <a:solidFill>
                  <a:srgbClr val="002E6E"/>
                </a:solidFill>
                <a:latin typeface="Karoll"/>
                <a:ea typeface="Karoll"/>
                <a:cs typeface="Karoll"/>
                <a:sym typeface="Karoll"/>
              </a:rPr>
              <a:t>In today’s business landscape, ESG reporting is an essential activity, not only because industry regulatory bodies require it but also because it ensures that a company’s principles and practices align with environmental, social, and governance principles worldwide. </a:t>
            </a:r>
          </a:p>
          <a:p>
            <a:pPr algn="l" marL="0" indent="0" lvl="0">
              <a:lnSpc>
                <a:spcPts val="1679"/>
              </a:lnSpc>
              <a:spcBef>
                <a:spcPct val="0"/>
              </a:spcBef>
            </a:pPr>
          </a:p>
          <a:p>
            <a:pPr algn="l" marL="0" indent="0" lvl="0">
              <a:lnSpc>
                <a:spcPts val="1679"/>
              </a:lnSpc>
              <a:spcBef>
                <a:spcPct val="0"/>
              </a:spcBef>
            </a:pPr>
            <a:r>
              <a:rPr lang="en-US" sz="1200" spc="-54" strike="noStrike" u="none">
                <a:solidFill>
                  <a:srgbClr val="002E6E"/>
                </a:solidFill>
                <a:latin typeface="Karoll"/>
                <a:ea typeface="Karoll"/>
                <a:cs typeface="Karoll"/>
                <a:sym typeface="Karoll"/>
              </a:rPr>
              <a:t>ESG reporting encourages accountability, transparency, big-picture thinking, and long-term planning, which ensures a company’s continued growth and sustainability in the changing economic climate. </a:t>
            </a:r>
          </a:p>
        </p:txBody>
      </p:sp>
      <p:sp>
        <p:nvSpPr>
          <p:cNvPr name="TextBox 5" id="5"/>
          <p:cNvSpPr txBox="true"/>
          <p:nvPr/>
        </p:nvSpPr>
        <p:spPr>
          <a:xfrm rot="0">
            <a:off x="3780000" y="6510587"/>
            <a:ext cx="2421000" cy="1664970"/>
          </a:xfrm>
          <a:prstGeom prst="rect">
            <a:avLst/>
          </a:prstGeom>
        </p:spPr>
        <p:txBody>
          <a:bodyPr anchor="t" rtlCol="false" tIns="0" lIns="0" bIns="0" rIns="0">
            <a:spAutoFit/>
          </a:bodyPr>
          <a:lstStyle/>
          <a:p>
            <a:pPr algn="l" marL="0" indent="0" lvl="0">
              <a:lnSpc>
                <a:spcPts val="1679"/>
              </a:lnSpc>
              <a:spcBef>
                <a:spcPct val="0"/>
              </a:spcBef>
            </a:pPr>
            <a:r>
              <a:rPr lang="en-US" sz="1200" spc="-54" strike="noStrike" u="none">
                <a:solidFill>
                  <a:srgbClr val="002E6E"/>
                </a:solidFill>
                <a:latin typeface="Karoll"/>
                <a:ea typeface="Karoll"/>
                <a:cs typeface="Karoll"/>
                <a:sym typeface="Karoll"/>
              </a:rPr>
              <a:t>By focusing on environmental, social, governance, and economic factors, businesses can create strategies that ensure sustainability. Companies can reduce risk, strengthen relationships with stakeholders, and create a positive impact not just for themselves but also for their communities and the planet.</a:t>
            </a:r>
          </a:p>
        </p:txBody>
      </p:sp>
      <p:sp>
        <p:nvSpPr>
          <p:cNvPr name="TextBox 6" id="6"/>
          <p:cNvSpPr txBox="true"/>
          <p:nvPr/>
        </p:nvSpPr>
        <p:spPr>
          <a:xfrm rot="0">
            <a:off x="756000" y="898875"/>
            <a:ext cx="5598000" cy="947547"/>
          </a:xfrm>
          <a:prstGeom prst="rect">
            <a:avLst/>
          </a:prstGeom>
        </p:spPr>
        <p:txBody>
          <a:bodyPr anchor="t" rtlCol="false" tIns="0" lIns="0" bIns="0" rIns="0">
            <a:spAutoFit/>
          </a:bodyPr>
          <a:lstStyle/>
          <a:p>
            <a:pPr algn="l" marL="0" indent="0" lvl="0">
              <a:lnSpc>
                <a:spcPts val="3654"/>
              </a:lnSpc>
              <a:spcBef>
                <a:spcPct val="0"/>
              </a:spcBef>
            </a:pPr>
            <a:r>
              <a:rPr lang="en-US" sz="4200" spc="-126" strike="noStrike" u="none">
                <a:solidFill>
                  <a:srgbClr val="002E6E"/>
                </a:solidFill>
                <a:latin typeface="Recoleta"/>
                <a:ea typeface="Recoleta"/>
                <a:cs typeface="Recoleta"/>
                <a:sym typeface="Recoleta"/>
              </a:rPr>
              <a:t>Your Infographic Title Goes Here</a:t>
            </a:r>
          </a:p>
        </p:txBody>
      </p:sp>
      <p:sp>
        <p:nvSpPr>
          <p:cNvPr name="TextBox 7" id="7"/>
          <p:cNvSpPr txBox="true"/>
          <p:nvPr/>
        </p:nvSpPr>
        <p:spPr>
          <a:xfrm rot="0">
            <a:off x="756000" y="2046699"/>
            <a:ext cx="5227642" cy="297180"/>
          </a:xfrm>
          <a:prstGeom prst="rect">
            <a:avLst/>
          </a:prstGeom>
        </p:spPr>
        <p:txBody>
          <a:bodyPr anchor="t" rtlCol="false" tIns="0" lIns="0" bIns="0" rIns="0">
            <a:spAutoFit/>
          </a:bodyPr>
          <a:lstStyle/>
          <a:p>
            <a:pPr algn="l" marL="0" indent="0" lvl="0">
              <a:lnSpc>
                <a:spcPts val="2520"/>
              </a:lnSpc>
              <a:spcBef>
                <a:spcPct val="0"/>
              </a:spcBef>
            </a:pPr>
            <a:r>
              <a:rPr lang="en-US" sz="1800" spc="-81">
                <a:solidFill>
                  <a:srgbClr val="002E6E"/>
                </a:solidFill>
                <a:latin typeface="Karoll"/>
                <a:ea typeface="Karoll"/>
                <a:cs typeface="Karoll"/>
                <a:sym typeface="Karoll"/>
              </a:rPr>
              <a:t>Ad</a:t>
            </a:r>
            <a:r>
              <a:rPr lang="en-US" sz="1800" spc="-81" strike="noStrike" u="none">
                <a:solidFill>
                  <a:srgbClr val="002E6E"/>
                </a:solidFill>
                <a:latin typeface="Karoll"/>
                <a:ea typeface="Karoll"/>
                <a:cs typeface="Karoll"/>
                <a:sym typeface="Karoll"/>
              </a:rPr>
              <a:t>d a brie</a:t>
            </a:r>
            <a:r>
              <a:rPr lang="en-US" sz="1800" spc="-81" strike="noStrike" u="none">
                <a:solidFill>
                  <a:srgbClr val="002E6E"/>
                </a:solidFill>
                <a:latin typeface="Karoll"/>
                <a:ea typeface="Karoll"/>
                <a:cs typeface="Karoll"/>
                <a:sym typeface="Karoll"/>
              </a:rPr>
              <a:t>f</a:t>
            </a:r>
            <a:r>
              <a:rPr lang="en-US" sz="1800" spc="-81" strike="noStrike" u="none">
                <a:solidFill>
                  <a:srgbClr val="002E6E"/>
                </a:solidFill>
                <a:latin typeface="Karoll"/>
                <a:ea typeface="Karoll"/>
                <a:cs typeface="Karoll"/>
                <a:sym typeface="Karoll"/>
              </a:rPr>
              <a:t> line e</a:t>
            </a:r>
            <a:r>
              <a:rPr lang="en-US" sz="1800" spc="-81" strike="noStrike" u="none">
                <a:solidFill>
                  <a:srgbClr val="002E6E"/>
                </a:solidFill>
                <a:latin typeface="Karoll"/>
                <a:ea typeface="Karoll"/>
                <a:cs typeface="Karoll"/>
                <a:sym typeface="Karoll"/>
              </a:rPr>
              <a:t>xp</a:t>
            </a:r>
            <a:r>
              <a:rPr lang="en-US" sz="1800" spc="-81" strike="noStrike" u="none">
                <a:solidFill>
                  <a:srgbClr val="002E6E"/>
                </a:solidFill>
                <a:latin typeface="Karoll"/>
                <a:ea typeface="Karoll"/>
                <a:cs typeface="Karoll"/>
                <a:sym typeface="Karoll"/>
              </a:rPr>
              <a:t>lainin</a:t>
            </a:r>
            <a:r>
              <a:rPr lang="en-US" sz="1800" spc="-81" strike="noStrike" u="none">
                <a:solidFill>
                  <a:srgbClr val="002E6E"/>
                </a:solidFill>
                <a:latin typeface="Karoll"/>
                <a:ea typeface="Karoll"/>
                <a:cs typeface="Karoll"/>
                <a:sym typeface="Karoll"/>
              </a:rPr>
              <a:t>g</a:t>
            </a:r>
            <a:r>
              <a:rPr lang="en-US" sz="1800" spc="-81" strike="noStrike" u="none">
                <a:solidFill>
                  <a:srgbClr val="002E6E"/>
                </a:solidFill>
                <a:latin typeface="Karoll"/>
                <a:ea typeface="Karoll"/>
                <a:cs typeface="Karoll"/>
                <a:sym typeface="Karoll"/>
              </a:rPr>
              <a:t> </a:t>
            </a:r>
            <a:r>
              <a:rPr lang="en-US" sz="1800" spc="-81" strike="noStrike" u="none">
                <a:solidFill>
                  <a:srgbClr val="002E6E"/>
                </a:solidFill>
                <a:latin typeface="Karoll"/>
                <a:ea typeface="Karoll"/>
                <a:cs typeface="Karoll"/>
                <a:sym typeface="Karoll"/>
              </a:rPr>
              <a:t>y</a:t>
            </a:r>
            <a:r>
              <a:rPr lang="en-US" sz="1800" spc="-81" strike="noStrike" u="none">
                <a:solidFill>
                  <a:srgbClr val="002E6E"/>
                </a:solidFill>
                <a:latin typeface="Karoll"/>
                <a:ea typeface="Karoll"/>
                <a:cs typeface="Karoll"/>
                <a:sym typeface="Karoll"/>
              </a:rPr>
              <a:t>our </a:t>
            </a:r>
            <a:r>
              <a:rPr lang="en-US" sz="1800" spc="-81" strike="noStrike" u="none">
                <a:solidFill>
                  <a:srgbClr val="002E6E"/>
                </a:solidFill>
                <a:latin typeface="Karoll"/>
                <a:ea typeface="Karoll"/>
                <a:cs typeface="Karoll"/>
                <a:sym typeface="Karoll"/>
              </a:rPr>
              <a:t>c</a:t>
            </a:r>
            <a:r>
              <a:rPr lang="en-US" sz="1800" spc="-81" strike="noStrike" u="none">
                <a:solidFill>
                  <a:srgbClr val="002E6E"/>
                </a:solidFill>
                <a:latin typeface="Karoll"/>
                <a:ea typeface="Karoll"/>
                <a:cs typeface="Karoll"/>
                <a:sym typeface="Karoll"/>
              </a:rPr>
              <a:t>hart he</a:t>
            </a:r>
            <a:r>
              <a:rPr lang="en-US" sz="1800" spc="-81" strike="noStrike" u="none">
                <a:solidFill>
                  <a:srgbClr val="002E6E"/>
                </a:solidFill>
                <a:latin typeface="Karoll"/>
                <a:ea typeface="Karoll"/>
                <a:cs typeface="Karoll"/>
                <a:sym typeface="Karoll"/>
              </a:rPr>
              <a:t>r</a:t>
            </a:r>
            <a:r>
              <a:rPr lang="en-US" sz="1800" spc="-81" strike="noStrike" u="none">
                <a:solidFill>
                  <a:srgbClr val="002E6E"/>
                </a:solidFill>
                <a:latin typeface="Karoll"/>
                <a:ea typeface="Karoll"/>
                <a:cs typeface="Karoll"/>
                <a:sym typeface="Karoll"/>
              </a:rPr>
              <a:t>e.</a:t>
            </a:r>
          </a:p>
        </p:txBody>
      </p:sp>
      <p:grpSp>
        <p:nvGrpSpPr>
          <p:cNvPr name="Group 8" id="8"/>
          <p:cNvGrpSpPr/>
          <p:nvPr/>
        </p:nvGrpSpPr>
        <p:grpSpPr>
          <a:xfrm rot="0">
            <a:off x="6311197" y="9764692"/>
            <a:ext cx="510522" cy="1194009"/>
            <a:chOff x="0" y="0"/>
            <a:chExt cx="182959" cy="427906"/>
          </a:xfrm>
        </p:grpSpPr>
        <p:sp>
          <p:nvSpPr>
            <p:cNvPr name="Freeform 9" id="9">
              <a:extLst>
                <a:ext uri="{C183D7F6-B498-43B3-948B-1728B52AA6E4}">
                  <adec:decorative xmlns:adec="http://schemas.microsoft.com/office/drawing/2017/decorative" val="1"/>
                </a:ext>
              </a:extLst>
            </p:cNvPr>
            <p:cNvSpPr/>
            <p:nvPr/>
          </p:nvSpPr>
          <p:spPr>
            <a:xfrm flipH="false" flipV="false" rot="0">
              <a:off x="0" y="0"/>
              <a:ext cx="182959" cy="427906"/>
            </a:xfrm>
            <a:custGeom>
              <a:avLst/>
              <a:gdLst/>
              <a:ahLst/>
              <a:cxnLst/>
              <a:rect r="r" b="b" t="t" l="l"/>
              <a:pathLst>
                <a:path h="427906" w="182959">
                  <a:moveTo>
                    <a:pt x="91480" y="0"/>
                  </a:moveTo>
                  <a:lnTo>
                    <a:pt x="91480" y="0"/>
                  </a:lnTo>
                  <a:cubicBezTo>
                    <a:pt x="142003" y="0"/>
                    <a:pt x="182959" y="40957"/>
                    <a:pt x="182959" y="91480"/>
                  </a:cubicBezTo>
                  <a:lnTo>
                    <a:pt x="182959" y="336426"/>
                  </a:lnTo>
                  <a:cubicBezTo>
                    <a:pt x="182959" y="360688"/>
                    <a:pt x="173321" y="383956"/>
                    <a:pt x="156166" y="401112"/>
                  </a:cubicBezTo>
                  <a:cubicBezTo>
                    <a:pt x="139010" y="418268"/>
                    <a:pt x="115742" y="427906"/>
                    <a:pt x="91480" y="427906"/>
                  </a:cubicBezTo>
                  <a:lnTo>
                    <a:pt x="91480" y="427906"/>
                  </a:lnTo>
                  <a:cubicBezTo>
                    <a:pt x="67218" y="427906"/>
                    <a:pt x="43950" y="418268"/>
                    <a:pt x="26794" y="401112"/>
                  </a:cubicBezTo>
                  <a:cubicBezTo>
                    <a:pt x="9638" y="383956"/>
                    <a:pt x="0" y="360688"/>
                    <a:pt x="0" y="336426"/>
                  </a:cubicBezTo>
                  <a:lnTo>
                    <a:pt x="0" y="91480"/>
                  </a:lnTo>
                  <a:cubicBezTo>
                    <a:pt x="0" y="67218"/>
                    <a:pt x="9638" y="43950"/>
                    <a:pt x="26794" y="26794"/>
                  </a:cubicBezTo>
                  <a:cubicBezTo>
                    <a:pt x="43950" y="9638"/>
                    <a:pt x="67218" y="0"/>
                    <a:pt x="91480" y="0"/>
                  </a:cubicBezTo>
                  <a:close/>
                </a:path>
              </a:pathLst>
            </a:custGeom>
            <a:solidFill>
              <a:srgbClr val="002E6E"/>
            </a:solidFill>
          </p:spPr>
        </p:sp>
        <p:sp>
          <p:nvSpPr>
            <p:cNvPr name="TextBox 10" id="10"/>
            <p:cNvSpPr txBox="true"/>
            <p:nvPr/>
          </p:nvSpPr>
          <p:spPr>
            <a:xfrm>
              <a:off x="0" y="-19050"/>
              <a:ext cx="182959" cy="446956"/>
            </a:xfrm>
            <a:prstGeom prst="rect">
              <a:avLst/>
            </a:prstGeom>
          </p:spPr>
          <p:txBody>
            <a:bodyPr anchor="ctr" rtlCol="false" tIns="50800" lIns="50800" bIns="50800" rIns="50800"/>
            <a:lstStyle/>
            <a:p>
              <a:pPr algn="ctr">
                <a:lnSpc>
                  <a:spcPts val="1679"/>
                </a:lnSpc>
              </a:pPr>
            </a:p>
          </p:txBody>
        </p:sp>
      </p:grpSp>
      <p:sp>
        <p:nvSpPr>
          <p:cNvPr name="TextBox 11" id="11"/>
          <p:cNvSpPr txBox="true"/>
          <p:nvPr/>
        </p:nvSpPr>
        <p:spPr>
          <a:xfrm rot="0">
            <a:off x="6503727" y="9852375"/>
            <a:ext cx="152400" cy="200025"/>
          </a:xfrm>
          <a:prstGeom prst="rect">
            <a:avLst/>
          </a:prstGeom>
        </p:spPr>
        <p:txBody>
          <a:bodyPr anchor="t" rtlCol="false" tIns="0" lIns="0" bIns="0" rIns="0" wrap="none">
            <a:spAutoFit/>
          </a:bodyPr>
          <a:lstStyle/>
          <a:p>
            <a:pPr algn="ctr">
              <a:lnSpc>
                <a:spcPts val="2519"/>
              </a:lnSpc>
              <a:spcBef>
                <a:spcPct val="0"/>
              </a:spcBef>
            </a:pPr>
            <a:r>
              <a:rPr lang="en-US" sz="1799">
                <a:solidFill>
                  <a:srgbClr val="FFFFFF"/>
                </a:solidFill>
                <a:latin typeface="Unica One"/>
                <a:ea typeface="Unica One"/>
                <a:cs typeface="Unica One"/>
                <a:sym typeface="Unica One"/>
              </a:rPr>
              <a:t>7</a:t>
            </a:r>
          </a:p>
        </p:txBody>
      </p:sp>
      <p:sp>
        <p:nvSpPr>
          <p:cNvPr name="TextBox 12" id="12"/>
          <p:cNvSpPr txBox="true"/>
          <p:nvPr/>
        </p:nvSpPr>
        <p:spPr>
          <a:xfrm rot="0">
            <a:off x="4734451" y="9861900"/>
            <a:ext cx="1576746" cy="250190"/>
          </a:xfrm>
          <a:prstGeom prst="rect">
            <a:avLst/>
          </a:prstGeom>
        </p:spPr>
        <p:txBody>
          <a:bodyPr anchor="t" rtlCol="false" tIns="0" lIns="0" bIns="0" rIns="0">
            <a:spAutoFit/>
          </a:bodyPr>
          <a:lstStyle/>
          <a:p>
            <a:pPr algn="l">
              <a:lnSpc>
                <a:spcPts val="1959"/>
              </a:lnSpc>
              <a:spcBef>
                <a:spcPct val="0"/>
              </a:spcBef>
            </a:pPr>
            <a:r>
              <a:rPr lang="en-US" sz="1399">
                <a:solidFill>
                  <a:srgbClr val="002E6E"/>
                </a:solidFill>
                <a:latin typeface="Unica One"/>
                <a:ea typeface="Unica One"/>
                <a:cs typeface="Unica One"/>
                <a:sym typeface="Unica One"/>
              </a:rPr>
              <a:t>ESG REPORT 2030 </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00B9F1"/>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56000" y="4225807"/>
          <a:ext cx="6048000" cy="4295077"/>
        </p:xfrm>
        <a:graphic>
          <a:graphicData uri="http://schemas.openxmlformats.org/drawingml/2006/table">
            <a:tbl>
              <a:tblPr/>
              <a:tblGrid>
                <a:gridCol w="2016000"/>
                <a:gridCol w="2016000"/>
                <a:gridCol w="2016000"/>
              </a:tblGrid>
              <a:tr h="482363">
                <a:tc>
                  <a:txBody>
                    <a:bodyPr anchor="t" rtlCol="false"/>
                    <a:lstStyle/>
                    <a:p>
                      <a:pPr algn="l">
                        <a:lnSpc>
                          <a:spcPts val="1679"/>
                        </a:lnSpc>
                        <a:defRPr/>
                      </a:pPr>
                      <a:r>
                        <a:rPr lang="en-US" sz="1200" b="true">
                          <a:solidFill>
                            <a:srgbClr val="FFFFFF"/>
                          </a:solidFill>
                          <a:latin typeface="Recoleta Bold"/>
                          <a:ea typeface="Recoleta Bold"/>
                          <a:cs typeface="Recoleta Bold"/>
                          <a:sym typeface="Recoleta Bold"/>
                        </a:rPr>
                        <a:t>Key Terminology</a:t>
                      </a:r>
                      <a:endParaRPr lang="en-US" sz="1100"/>
                    </a:p>
                  </a:txBody>
                  <a:tcPr marL="114300" marR="114300" marT="114300" marB="114300" anchor="ctr">
                    <a:lnL cmpd="sng" algn="ctr" cap="flat" w="0">
                      <a:solidFill>
                        <a:srgbClr val="FFFFFF"/>
                      </a:solidFill>
                      <a:prstDash val="solid"/>
                      <a:round/>
                      <a:headEnd type="none" w="med" len="med"/>
                      <a:tailEnd type="none" w="med" len="med"/>
                    </a:lnL>
                    <a:lnR cmpd="sng" algn="ctr" cap="flat" w="0">
                      <a:solidFill>
                        <a:srgbClr val="FFFFFF"/>
                      </a:solidFill>
                      <a:prstDash val="solid"/>
                      <a:round/>
                      <a:headEnd type="none" w="med" len="med"/>
                      <a:tailEnd type="none" w="med" len="med"/>
                    </a:lnR>
                    <a:lnT cmpd="sng" algn="ctr" cap="flat" w="0">
                      <a:solidFill>
                        <a:srgbClr val="FFFFFF"/>
                      </a:solidFill>
                      <a:prstDash val="solid"/>
                      <a:round/>
                      <a:headEnd type="none" w="med" len="med"/>
                      <a:tailEnd type="none" w="med" len="med"/>
                    </a:lnT>
                    <a:lnB cmpd="sng" algn="ctr" cap="flat" w="0">
                      <a:solidFill>
                        <a:srgbClr val="FFFFFF"/>
                      </a:solidFill>
                      <a:prstDash val="solid"/>
                      <a:round/>
                      <a:headEnd type="none" w="med" len="med"/>
                      <a:tailEnd type="none" w="med" len="med"/>
                    </a:lnB>
                    <a:solidFill>
                      <a:srgbClr val="002E6E"/>
                    </a:solidFill>
                  </a:tcPr>
                </a:tc>
                <a:tc>
                  <a:txBody>
                    <a:bodyPr anchor="t" rtlCol="false"/>
                    <a:lstStyle/>
                    <a:p>
                      <a:pPr algn="l">
                        <a:lnSpc>
                          <a:spcPts val="1679"/>
                        </a:lnSpc>
                        <a:defRPr/>
                      </a:pPr>
                      <a:r>
                        <a:rPr lang="en-US" sz="1200" b="true">
                          <a:solidFill>
                            <a:srgbClr val="FFFFFF"/>
                          </a:solidFill>
                          <a:latin typeface="Recoleta Bold"/>
                          <a:ea typeface="Recoleta Bold"/>
                          <a:cs typeface="Recoleta Bold"/>
                          <a:sym typeface="Recoleta Bold"/>
                        </a:rPr>
                        <a:t>Definition</a:t>
                      </a:r>
                      <a:endParaRPr lang="en-US" sz="1100"/>
                    </a:p>
                  </a:txBody>
                  <a:tcPr marL="114300" marR="114300" marT="114300" marB="114300" anchor="ctr">
                    <a:lnL cmpd="sng" algn="ctr" cap="flat" w="0">
                      <a:solidFill>
                        <a:srgbClr val="FFFFFF"/>
                      </a:solidFill>
                      <a:prstDash val="solid"/>
                      <a:round/>
                      <a:headEnd type="none" w="med" len="med"/>
                      <a:tailEnd type="none" w="med" len="med"/>
                    </a:lnL>
                    <a:lnR cmpd="sng" algn="ctr" cap="flat" w="0">
                      <a:solidFill>
                        <a:srgbClr val="FFFFFF"/>
                      </a:solidFill>
                      <a:prstDash val="solid"/>
                      <a:round/>
                      <a:headEnd type="none" w="med" len="med"/>
                      <a:tailEnd type="none" w="med" len="med"/>
                    </a:lnR>
                    <a:lnT cmpd="sng" algn="ctr" cap="flat" w="0">
                      <a:solidFill>
                        <a:srgbClr val="FFFFFF"/>
                      </a:solidFill>
                      <a:prstDash val="solid"/>
                      <a:round/>
                      <a:headEnd type="none" w="med" len="med"/>
                      <a:tailEnd type="none" w="med" len="med"/>
                    </a:lnT>
                    <a:lnB cmpd="sng" algn="ctr" cap="flat" w="0">
                      <a:solidFill>
                        <a:srgbClr val="FFFFFF"/>
                      </a:solidFill>
                      <a:prstDash val="solid"/>
                      <a:round/>
                      <a:headEnd type="none" w="med" len="med"/>
                      <a:tailEnd type="none" w="med" len="med"/>
                    </a:lnB>
                    <a:solidFill>
                      <a:srgbClr val="002E6E"/>
                    </a:solidFill>
                  </a:tcPr>
                </a:tc>
                <a:tc>
                  <a:txBody>
                    <a:bodyPr anchor="t" rtlCol="false"/>
                    <a:lstStyle/>
                    <a:p>
                      <a:pPr algn="l">
                        <a:lnSpc>
                          <a:spcPts val="1679"/>
                        </a:lnSpc>
                        <a:defRPr/>
                      </a:pPr>
                      <a:r>
                        <a:rPr lang="en-US" sz="1200" b="true">
                          <a:solidFill>
                            <a:srgbClr val="FFFFFF"/>
                          </a:solidFill>
                          <a:latin typeface="Recoleta Bold"/>
                          <a:ea typeface="Recoleta Bold"/>
                          <a:cs typeface="Recoleta Bold"/>
                          <a:sym typeface="Recoleta Bold"/>
                        </a:rPr>
                        <a:t>Metrics</a:t>
                      </a:r>
                      <a:endParaRPr lang="en-US" sz="1100"/>
                    </a:p>
                  </a:txBody>
                  <a:tcPr marL="114300" marR="114300" marT="114300" marB="114300" anchor="ctr">
                    <a:lnL cmpd="sng" algn="ctr" cap="flat" w="0">
                      <a:solidFill>
                        <a:srgbClr val="FFFFFF"/>
                      </a:solidFill>
                      <a:prstDash val="solid"/>
                      <a:round/>
                      <a:headEnd type="none" w="med" len="med"/>
                      <a:tailEnd type="none" w="med" len="med"/>
                    </a:lnL>
                    <a:lnR cmpd="sng" algn="ctr" cap="flat" w="0">
                      <a:solidFill>
                        <a:srgbClr val="FFFFFF"/>
                      </a:solidFill>
                      <a:prstDash val="solid"/>
                      <a:round/>
                      <a:headEnd type="none" w="med" len="med"/>
                      <a:tailEnd type="none" w="med" len="med"/>
                    </a:lnR>
                    <a:lnT cmpd="sng" algn="ctr" cap="flat" w="0">
                      <a:solidFill>
                        <a:srgbClr val="FFFFFF"/>
                      </a:solidFill>
                      <a:prstDash val="solid"/>
                      <a:round/>
                      <a:headEnd type="none" w="med" len="med"/>
                      <a:tailEnd type="none" w="med" len="med"/>
                    </a:lnT>
                    <a:lnB cmpd="sng" algn="ctr" cap="flat" w="0">
                      <a:solidFill>
                        <a:srgbClr val="FFFFFF"/>
                      </a:solidFill>
                      <a:prstDash val="solid"/>
                      <a:round/>
                      <a:headEnd type="none" w="med" len="med"/>
                      <a:tailEnd type="none" w="med" len="med"/>
                    </a:lnB>
                    <a:solidFill>
                      <a:srgbClr val="002E6E"/>
                    </a:solidFill>
                  </a:tcPr>
                </a:tc>
              </a:tr>
              <a:tr h="748240">
                <a:tc>
                  <a:txBody>
                    <a:bodyPr anchor="t" rtlCol="false"/>
                    <a:lstStyle/>
                    <a:p>
                      <a:pPr algn="l">
                        <a:lnSpc>
                          <a:spcPts val="1679"/>
                        </a:lnSpc>
                        <a:defRPr/>
                      </a:pPr>
                      <a:r>
                        <a:rPr lang="en-US" sz="1200" spc="-54">
                          <a:solidFill>
                            <a:srgbClr val="002E6E"/>
                          </a:solidFill>
                          <a:latin typeface="Karoll"/>
                          <a:ea typeface="Karoll"/>
                          <a:cs typeface="Karoll"/>
                          <a:sym typeface="Karoll"/>
                        </a:rPr>
                        <a:t>Criteria item or parameter can go here</a:t>
                      </a:r>
                      <a:endParaRPr lang="en-US" sz="1100"/>
                    </a:p>
                  </a:txBody>
                  <a:tcPr marL="114300" marR="114300" marT="114300" marB="114300" anchor="ctr">
                    <a:lnL cmpd="sng" algn="ctr" cap="flat" w="0">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0">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l">
                        <a:lnSpc>
                          <a:spcPts val="1679"/>
                        </a:lnSpc>
                        <a:defRPr/>
                      </a:pPr>
                      <a:r>
                        <a:rPr lang="en-US" sz="1200" spc="-54">
                          <a:solidFill>
                            <a:srgbClr val="002E6E"/>
                          </a:solidFill>
                          <a:latin typeface="Karoll"/>
                          <a:ea typeface="Karoll"/>
                          <a:cs typeface="Karoll"/>
                          <a:sym typeface="Karoll"/>
                        </a:rPr>
                        <a:t>Add a few details about said item here</a:t>
                      </a:r>
                      <a:endParaRPr lang="en-US" sz="1100"/>
                    </a:p>
                  </a:txBody>
                  <a:tcPr marL="114300" marR="114300" marT="114300" marB="1143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0">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l">
                        <a:lnSpc>
                          <a:spcPts val="1679"/>
                        </a:lnSpc>
                        <a:defRPr/>
                      </a:pPr>
                      <a:r>
                        <a:rPr lang="en-US" sz="1200" spc="-54">
                          <a:solidFill>
                            <a:srgbClr val="002E6E"/>
                          </a:solidFill>
                          <a:latin typeface="Karoll"/>
                          <a:ea typeface="Karoll"/>
                          <a:cs typeface="Karoll"/>
                          <a:sym typeface="Karoll"/>
                        </a:rPr>
                        <a:t>Share more information here</a:t>
                      </a:r>
                      <a:endParaRPr lang="en-US" sz="1100"/>
                    </a:p>
                  </a:txBody>
                  <a:tcPr marL="114300" marR="114300" marT="114300" marB="114300" anchor="ctr">
                    <a:lnL cmpd="sng" algn="ctr" cap="flat" w="9525">
                      <a:solidFill>
                        <a:srgbClr val="FFFFFF"/>
                      </a:solidFill>
                      <a:prstDash val="solid"/>
                      <a:round/>
                      <a:headEnd type="none" w="med" len="med"/>
                      <a:tailEnd type="none" w="med" len="med"/>
                    </a:lnL>
                    <a:lnR cmpd="sng" algn="ctr" cap="flat" w="0">
                      <a:solidFill>
                        <a:srgbClr val="FFFFFF"/>
                      </a:solidFill>
                      <a:prstDash val="solid"/>
                      <a:round/>
                      <a:headEnd type="none" w="med" len="med"/>
                      <a:tailEnd type="none" w="med" len="med"/>
                    </a:lnR>
                    <a:lnT cmpd="sng" algn="ctr" cap="flat" w="0">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r>
              <a:tr h="772079">
                <a:tc>
                  <a:txBody>
                    <a:bodyPr anchor="t" rtlCol="false"/>
                    <a:lstStyle/>
                    <a:p>
                      <a:pPr algn="l">
                        <a:lnSpc>
                          <a:spcPts val="1679"/>
                        </a:lnSpc>
                        <a:defRPr/>
                      </a:pPr>
                      <a:r>
                        <a:rPr lang="en-US" sz="1200" spc="-54">
                          <a:solidFill>
                            <a:srgbClr val="002E6E"/>
                          </a:solidFill>
                          <a:latin typeface="Karoll"/>
                          <a:ea typeface="Karoll"/>
                          <a:cs typeface="Karoll"/>
                          <a:sym typeface="Karoll"/>
                        </a:rPr>
                        <a:t>Criteria item or parameter can go here</a:t>
                      </a:r>
                      <a:endParaRPr lang="en-US" sz="1100"/>
                    </a:p>
                  </a:txBody>
                  <a:tcPr marL="114300" marR="114300" marT="114300" marB="114300" anchor="ctr">
                    <a:lnL cmpd="sng" algn="ctr" cap="flat" w="0">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l">
                        <a:lnSpc>
                          <a:spcPts val="1679"/>
                        </a:lnSpc>
                        <a:defRPr/>
                      </a:pPr>
                      <a:r>
                        <a:rPr lang="en-US" sz="1200" spc="-54">
                          <a:solidFill>
                            <a:srgbClr val="002E6E"/>
                          </a:solidFill>
                          <a:latin typeface="Karoll"/>
                          <a:ea typeface="Karoll"/>
                          <a:cs typeface="Karoll"/>
                          <a:sym typeface="Karoll"/>
                        </a:rPr>
                        <a:t>Add a few details about said item here</a:t>
                      </a:r>
                      <a:endParaRPr lang="en-US" sz="1100"/>
                    </a:p>
                  </a:txBody>
                  <a:tcPr marL="114300" marR="114300" marT="114300" marB="1143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l">
                        <a:lnSpc>
                          <a:spcPts val="1679"/>
                        </a:lnSpc>
                        <a:defRPr/>
                      </a:pPr>
                      <a:r>
                        <a:rPr lang="en-US" sz="1200" spc="-54">
                          <a:solidFill>
                            <a:srgbClr val="002E6E"/>
                          </a:solidFill>
                          <a:latin typeface="Karoll"/>
                          <a:ea typeface="Karoll"/>
                          <a:cs typeface="Karoll"/>
                          <a:sym typeface="Karoll"/>
                        </a:rPr>
                        <a:t>Share more information here</a:t>
                      </a:r>
                      <a:endParaRPr lang="en-US" sz="1100"/>
                    </a:p>
                  </a:txBody>
                  <a:tcPr marL="114300" marR="114300" marT="114300" marB="114300" anchor="ctr">
                    <a:lnL cmpd="sng" algn="ctr" cap="flat" w="9525">
                      <a:solidFill>
                        <a:srgbClr val="FFFFFF"/>
                      </a:solidFill>
                      <a:prstDash val="solid"/>
                      <a:round/>
                      <a:headEnd type="none" w="med" len="med"/>
                      <a:tailEnd type="none" w="med" len="med"/>
                    </a:lnL>
                    <a:lnR cmpd="sng" algn="ctr" cap="flat" w="0">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r>
              <a:tr h="772079">
                <a:tc>
                  <a:txBody>
                    <a:bodyPr anchor="t" rtlCol="false"/>
                    <a:lstStyle/>
                    <a:p>
                      <a:pPr algn="l">
                        <a:lnSpc>
                          <a:spcPts val="1679"/>
                        </a:lnSpc>
                        <a:defRPr/>
                      </a:pPr>
                      <a:r>
                        <a:rPr lang="en-US" sz="1200" spc="-54">
                          <a:solidFill>
                            <a:srgbClr val="002E6E"/>
                          </a:solidFill>
                          <a:latin typeface="Karoll"/>
                          <a:ea typeface="Karoll"/>
                          <a:cs typeface="Karoll"/>
                          <a:sym typeface="Karoll"/>
                        </a:rPr>
                        <a:t>Criteria item or parameter can go here</a:t>
                      </a:r>
                      <a:endParaRPr lang="en-US" sz="1100"/>
                    </a:p>
                  </a:txBody>
                  <a:tcPr marL="114300" marR="114300" marT="114300" marB="114300" anchor="ctr">
                    <a:lnL cmpd="sng" algn="ctr" cap="flat" w="0">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l">
                        <a:lnSpc>
                          <a:spcPts val="1679"/>
                        </a:lnSpc>
                        <a:defRPr/>
                      </a:pPr>
                      <a:r>
                        <a:rPr lang="en-US" sz="1200" spc="-54">
                          <a:solidFill>
                            <a:srgbClr val="002E6E"/>
                          </a:solidFill>
                          <a:latin typeface="Karoll"/>
                          <a:ea typeface="Karoll"/>
                          <a:cs typeface="Karoll"/>
                          <a:sym typeface="Karoll"/>
                        </a:rPr>
                        <a:t>Add a few details about said item here</a:t>
                      </a:r>
                      <a:endParaRPr lang="en-US" sz="1100"/>
                    </a:p>
                  </a:txBody>
                  <a:tcPr marL="114300" marR="114300" marT="114300" marB="1143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l">
                        <a:lnSpc>
                          <a:spcPts val="1679"/>
                        </a:lnSpc>
                        <a:defRPr/>
                      </a:pPr>
                      <a:r>
                        <a:rPr lang="en-US" sz="1200" spc="-54">
                          <a:solidFill>
                            <a:srgbClr val="002E6E"/>
                          </a:solidFill>
                          <a:latin typeface="Karoll"/>
                          <a:ea typeface="Karoll"/>
                          <a:cs typeface="Karoll"/>
                          <a:sym typeface="Karoll"/>
                        </a:rPr>
                        <a:t>Share more information here</a:t>
                      </a:r>
                      <a:endParaRPr lang="en-US" sz="1100"/>
                    </a:p>
                  </a:txBody>
                  <a:tcPr marL="114300" marR="114300" marT="114300" marB="114300" anchor="ctr">
                    <a:lnL cmpd="sng" algn="ctr" cap="flat" w="9525">
                      <a:solidFill>
                        <a:srgbClr val="FFFFFF"/>
                      </a:solidFill>
                      <a:prstDash val="solid"/>
                      <a:round/>
                      <a:headEnd type="none" w="med" len="med"/>
                      <a:tailEnd type="none" w="med" len="med"/>
                    </a:lnL>
                    <a:lnR cmpd="sng" algn="ctr" cap="flat" w="0">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r>
              <a:tr h="772079">
                <a:tc>
                  <a:txBody>
                    <a:bodyPr anchor="t" rtlCol="false"/>
                    <a:lstStyle/>
                    <a:p>
                      <a:pPr algn="l">
                        <a:lnSpc>
                          <a:spcPts val="1679"/>
                        </a:lnSpc>
                        <a:defRPr/>
                      </a:pPr>
                      <a:r>
                        <a:rPr lang="en-US" sz="1200" spc="-54">
                          <a:solidFill>
                            <a:srgbClr val="002E6E"/>
                          </a:solidFill>
                          <a:latin typeface="Karoll"/>
                          <a:ea typeface="Karoll"/>
                          <a:cs typeface="Karoll"/>
                          <a:sym typeface="Karoll"/>
                        </a:rPr>
                        <a:t>Criteria item or parameter can go here</a:t>
                      </a:r>
                      <a:endParaRPr lang="en-US" sz="1100"/>
                    </a:p>
                  </a:txBody>
                  <a:tcPr marL="114300" marR="114300" marT="114300" marB="114300" anchor="ctr">
                    <a:lnL cmpd="sng" algn="ctr" cap="flat" w="0">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l">
                        <a:lnSpc>
                          <a:spcPts val="1679"/>
                        </a:lnSpc>
                        <a:defRPr/>
                      </a:pPr>
                      <a:r>
                        <a:rPr lang="en-US" sz="1200" spc="-54">
                          <a:solidFill>
                            <a:srgbClr val="002E6E"/>
                          </a:solidFill>
                          <a:latin typeface="Karoll"/>
                          <a:ea typeface="Karoll"/>
                          <a:cs typeface="Karoll"/>
                          <a:sym typeface="Karoll"/>
                        </a:rPr>
                        <a:t>Add a few details about said item here</a:t>
                      </a:r>
                      <a:endParaRPr lang="en-US" sz="1100"/>
                    </a:p>
                  </a:txBody>
                  <a:tcPr marL="114300" marR="114300" marT="114300" marB="1143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l">
                        <a:lnSpc>
                          <a:spcPts val="1679"/>
                        </a:lnSpc>
                        <a:defRPr/>
                      </a:pPr>
                      <a:r>
                        <a:rPr lang="en-US" sz="1200" spc="-54">
                          <a:solidFill>
                            <a:srgbClr val="002E6E"/>
                          </a:solidFill>
                          <a:latin typeface="Karoll"/>
                          <a:ea typeface="Karoll"/>
                          <a:cs typeface="Karoll"/>
                          <a:sym typeface="Karoll"/>
                        </a:rPr>
                        <a:t>Share more information here</a:t>
                      </a:r>
                      <a:endParaRPr lang="en-US" sz="1100"/>
                    </a:p>
                  </a:txBody>
                  <a:tcPr marL="114300" marR="114300" marT="114300" marB="114300" anchor="ctr">
                    <a:lnL cmpd="sng" algn="ctr" cap="flat" w="9525">
                      <a:solidFill>
                        <a:srgbClr val="FFFFFF"/>
                      </a:solidFill>
                      <a:prstDash val="solid"/>
                      <a:round/>
                      <a:headEnd type="none" w="med" len="med"/>
                      <a:tailEnd type="none" w="med" len="med"/>
                    </a:lnL>
                    <a:lnR cmpd="sng" algn="ctr" cap="flat" w="0">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r>
              <a:tr h="748240">
                <a:tc>
                  <a:txBody>
                    <a:bodyPr anchor="t" rtlCol="false"/>
                    <a:lstStyle/>
                    <a:p>
                      <a:pPr algn="l">
                        <a:lnSpc>
                          <a:spcPts val="1679"/>
                        </a:lnSpc>
                        <a:defRPr/>
                      </a:pPr>
                      <a:r>
                        <a:rPr lang="en-US" sz="1200" spc="-54">
                          <a:solidFill>
                            <a:srgbClr val="002E6E"/>
                          </a:solidFill>
                          <a:latin typeface="Karoll"/>
                          <a:ea typeface="Karoll"/>
                          <a:cs typeface="Karoll"/>
                          <a:sym typeface="Karoll"/>
                        </a:rPr>
                        <a:t>Criteria item or parameter can go here</a:t>
                      </a:r>
                      <a:endParaRPr lang="en-US" sz="1100"/>
                    </a:p>
                  </a:txBody>
                  <a:tcPr marL="114300" marR="114300" marT="114300" marB="114300" anchor="ctr">
                    <a:lnL cmpd="sng" algn="ctr" cap="flat" w="0">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l">
                        <a:lnSpc>
                          <a:spcPts val="1679"/>
                        </a:lnSpc>
                        <a:defRPr/>
                      </a:pPr>
                      <a:r>
                        <a:rPr lang="en-US" sz="1200" spc="-54">
                          <a:solidFill>
                            <a:srgbClr val="002E6E"/>
                          </a:solidFill>
                          <a:latin typeface="Karoll"/>
                          <a:ea typeface="Karoll"/>
                          <a:cs typeface="Karoll"/>
                          <a:sym typeface="Karoll"/>
                        </a:rPr>
                        <a:t>Add a few details about said item here</a:t>
                      </a:r>
                      <a:endParaRPr lang="en-US" sz="1100"/>
                    </a:p>
                  </a:txBody>
                  <a:tcPr marL="114300" marR="114300" marT="114300" marB="114300" anchor="ctr">
                    <a:lnL cmpd="sng" algn="ctr" cap="flat" w="9525">
                      <a:solidFill>
                        <a:srgbClr val="FFFFFF"/>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l">
                        <a:lnSpc>
                          <a:spcPts val="1679"/>
                        </a:lnSpc>
                        <a:defRPr/>
                      </a:pPr>
                      <a:r>
                        <a:rPr lang="en-US" sz="1200" spc="-54">
                          <a:solidFill>
                            <a:srgbClr val="002E6E"/>
                          </a:solidFill>
                          <a:latin typeface="Karoll"/>
                          <a:ea typeface="Karoll"/>
                          <a:cs typeface="Karoll"/>
                          <a:sym typeface="Karoll"/>
                        </a:rPr>
                        <a:t>Share more information here</a:t>
                      </a:r>
                      <a:endParaRPr lang="en-US" sz="1100"/>
                    </a:p>
                  </a:txBody>
                  <a:tcPr marL="114300" marR="114300" marT="114300" marB="114300" anchor="ctr">
                    <a:lnL cmpd="sng" algn="ctr" cap="flat" w="9525">
                      <a:solidFill>
                        <a:srgbClr val="FFFFFF"/>
                      </a:solidFill>
                      <a:prstDash val="solid"/>
                      <a:round/>
                      <a:headEnd type="none" w="med" len="med"/>
                      <a:tailEnd type="none" w="med" len="med"/>
                    </a:lnL>
                    <a:lnR cmpd="sng" algn="ctr" cap="flat" w="0">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r>
            </a:tbl>
          </a:graphicData>
        </a:graphic>
      </p:graphicFrame>
      <p:sp>
        <p:nvSpPr>
          <p:cNvPr name="TextBox 3" id="3"/>
          <p:cNvSpPr txBox="true"/>
          <p:nvPr/>
        </p:nvSpPr>
        <p:spPr>
          <a:xfrm rot="0">
            <a:off x="756000" y="3633208"/>
            <a:ext cx="2606502" cy="306705"/>
          </a:xfrm>
          <a:prstGeom prst="rect">
            <a:avLst/>
          </a:prstGeom>
        </p:spPr>
        <p:txBody>
          <a:bodyPr anchor="t" rtlCol="false" tIns="0" lIns="0" bIns="0" rIns="0">
            <a:spAutoFit/>
          </a:bodyPr>
          <a:lstStyle/>
          <a:p>
            <a:pPr algn="l" marL="0" indent="0" lvl="0">
              <a:lnSpc>
                <a:spcPts val="2520"/>
              </a:lnSpc>
              <a:spcBef>
                <a:spcPct val="0"/>
              </a:spcBef>
            </a:pPr>
            <a:r>
              <a:rPr lang="en-US" sz="1800" strike="noStrike" u="none">
                <a:solidFill>
                  <a:srgbClr val="002E6E"/>
                </a:solidFill>
                <a:latin typeface="Recoleta"/>
                <a:ea typeface="Recoleta"/>
                <a:cs typeface="Recoleta"/>
                <a:sym typeface="Recoleta"/>
              </a:rPr>
              <a:t>Table Title Here</a:t>
            </a:r>
          </a:p>
        </p:txBody>
      </p:sp>
      <p:sp>
        <p:nvSpPr>
          <p:cNvPr name="TextBox 4" id="4"/>
          <p:cNvSpPr txBox="true"/>
          <p:nvPr/>
        </p:nvSpPr>
        <p:spPr>
          <a:xfrm rot="0">
            <a:off x="756000" y="8787584"/>
            <a:ext cx="5955896" cy="198120"/>
          </a:xfrm>
          <a:prstGeom prst="rect">
            <a:avLst/>
          </a:prstGeom>
        </p:spPr>
        <p:txBody>
          <a:bodyPr anchor="t" rtlCol="false" tIns="0" lIns="0" bIns="0" rIns="0">
            <a:spAutoFit/>
          </a:bodyPr>
          <a:lstStyle/>
          <a:p>
            <a:pPr algn="l" marL="0" indent="0" lvl="0">
              <a:lnSpc>
                <a:spcPts val="1679"/>
              </a:lnSpc>
              <a:spcBef>
                <a:spcPct val="0"/>
              </a:spcBef>
            </a:pPr>
            <a:r>
              <a:rPr lang="en-US" sz="1200" spc="-54" strike="noStrike" u="none">
                <a:solidFill>
                  <a:srgbClr val="002E6E"/>
                </a:solidFill>
                <a:latin typeface="Karoll"/>
                <a:ea typeface="Karoll"/>
                <a:cs typeface="Karoll"/>
                <a:sym typeface="Karoll"/>
              </a:rPr>
              <a:t>Source: Cite your sources here</a:t>
            </a:r>
          </a:p>
        </p:txBody>
      </p:sp>
      <p:sp>
        <p:nvSpPr>
          <p:cNvPr name="TextBox 5" id="5"/>
          <p:cNvSpPr txBox="true"/>
          <p:nvPr/>
        </p:nvSpPr>
        <p:spPr>
          <a:xfrm rot="0">
            <a:off x="756000" y="898875"/>
            <a:ext cx="6048000" cy="490347"/>
          </a:xfrm>
          <a:prstGeom prst="rect">
            <a:avLst/>
          </a:prstGeom>
        </p:spPr>
        <p:txBody>
          <a:bodyPr anchor="t" rtlCol="false" tIns="0" lIns="0" bIns="0" rIns="0">
            <a:spAutoFit/>
          </a:bodyPr>
          <a:lstStyle/>
          <a:p>
            <a:pPr algn="l" marL="0" indent="0" lvl="0">
              <a:lnSpc>
                <a:spcPts val="3654"/>
              </a:lnSpc>
              <a:spcBef>
                <a:spcPct val="0"/>
              </a:spcBef>
            </a:pPr>
            <a:r>
              <a:rPr lang="en-US" sz="4200" spc="-126" strike="noStrike" u="none">
                <a:solidFill>
                  <a:srgbClr val="002E6E"/>
                </a:solidFill>
                <a:latin typeface="Recoleta"/>
                <a:ea typeface="Recoleta"/>
                <a:cs typeface="Recoleta"/>
                <a:sym typeface="Recoleta"/>
              </a:rPr>
              <a:t>Appendix</a:t>
            </a:r>
          </a:p>
        </p:txBody>
      </p:sp>
      <p:sp>
        <p:nvSpPr>
          <p:cNvPr name="TextBox 6" id="6"/>
          <p:cNvSpPr txBox="true"/>
          <p:nvPr/>
        </p:nvSpPr>
        <p:spPr>
          <a:xfrm rot="0">
            <a:off x="756000" y="1581898"/>
            <a:ext cx="6048000" cy="1240155"/>
          </a:xfrm>
          <a:prstGeom prst="rect">
            <a:avLst/>
          </a:prstGeom>
        </p:spPr>
        <p:txBody>
          <a:bodyPr anchor="t" rtlCol="false" tIns="0" lIns="0" bIns="0" rIns="0">
            <a:spAutoFit/>
          </a:bodyPr>
          <a:lstStyle/>
          <a:p>
            <a:pPr algn="l" marL="0" indent="0" lvl="0">
              <a:lnSpc>
                <a:spcPts val="2520"/>
              </a:lnSpc>
              <a:spcBef>
                <a:spcPct val="0"/>
              </a:spcBef>
            </a:pPr>
            <a:r>
              <a:rPr lang="en-US" sz="1800" spc="-81" strike="noStrike" u="none">
                <a:solidFill>
                  <a:srgbClr val="002E6E"/>
                </a:solidFill>
                <a:latin typeface="Karoll"/>
                <a:ea typeface="Karoll"/>
                <a:cs typeface="Karoll"/>
                <a:sym typeface="Karoll"/>
              </a:rPr>
              <a:t>Reports like these frequently need supporting data to back up their claims. For instances when supporting data may clutter up the main body of the report, it’s ideal to append them as references at the end of the document instead.</a:t>
            </a:r>
          </a:p>
        </p:txBody>
      </p:sp>
      <p:grpSp>
        <p:nvGrpSpPr>
          <p:cNvPr name="Group 7" id="7"/>
          <p:cNvGrpSpPr/>
          <p:nvPr/>
        </p:nvGrpSpPr>
        <p:grpSpPr>
          <a:xfrm rot="0">
            <a:off x="756000" y="9764692"/>
            <a:ext cx="510522" cy="1194009"/>
            <a:chOff x="0" y="0"/>
            <a:chExt cx="182959" cy="427906"/>
          </a:xfrm>
        </p:grpSpPr>
        <p:sp>
          <p:nvSpPr>
            <p:cNvPr name="Freeform 8" id="8">
              <a:extLst>
                <a:ext uri="{C183D7F6-B498-43B3-948B-1728B52AA6E4}">
                  <adec:decorative xmlns:adec="http://schemas.microsoft.com/office/drawing/2017/decorative" val="1"/>
                </a:ext>
              </a:extLst>
            </p:cNvPr>
            <p:cNvSpPr/>
            <p:nvPr/>
          </p:nvSpPr>
          <p:spPr>
            <a:xfrm flipH="false" flipV="false" rot="0">
              <a:off x="0" y="0"/>
              <a:ext cx="182959" cy="427906"/>
            </a:xfrm>
            <a:custGeom>
              <a:avLst/>
              <a:gdLst/>
              <a:ahLst/>
              <a:cxnLst/>
              <a:rect r="r" b="b" t="t" l="l"/>
              <a:pathLst>
                <a:path h="427906" w="182959">
                  <a:moveTo>
                    <a:pt x="91480" y="0"/>
                  </a:moveTo>
                  <a:lnTo>
                    <a:pt x="91480" y="0"/>
                  </a:lnTo>
                  <a:cubicBezTo>
                    <a:pt x="142003" y="0"/>
                    <a:pt x="182959" y="40957"/>
                    <a:pt x="182959" y="91480"/>
                  </a:cubicBezTo>
                  <a:lnTo>
                    <a:pt x="182959" y="336426"/>
                  </a:lnTo>
                  <a:cubicBezTo>
                    <a:pt x="182959" y="360688"/>
                    <a:pt x="173321" y="383956"/>
                    <a:pt x="156166" y="401112"/>
                  </a:cubicBezTo>
                  <a:cubicBezTo>
                    <a:pt x="139010" y="418268"/>
                    <a:pt x="115742" y="427906"/>
                    <a:pt x="91480" y="427906"/>
                  </a:cubicBezTo>
                  <a:lnTo>
                    <a:pt x="91480" y="427906"/>
                  </a:lnTo>
                  <a:cubicBezTo>
                    <a:pt x="67218" y="427906"/>
                    <a:pt x="43950" y="418268"/>
                    <a:pt x="26794" y="401112"/>
                  </a:cubicBezTo>
                  <a:cubicBezTo>
                    <a:pt x="9638" y="383956"/>
                    <a:pt x="0" y="360688"/>
                    <a:pt x="0" y="336426"/>
                  </a:cubicBezTo>
                  <a:lnTo>
                    <a:pt x="0" y="91480"/>
                  </a:lnTo>
                  <a:cubicBezTo>
                    <a:pt x="0" y="67218"/>
                    <a:pt x="9638" y="43950"/>
                    <a:pt x="26794" y="26794"/>
                  </a:cubicBezTo>
                  <a:cubicBezTo>
                    <a:pt x="43950" y="9638"/>
                    <a:pt x="67218" y="0"/>
                    <a:pt x="91480" y="0"/>
                  </a:cubicBezTo>
                  <a:close/>
                </a:path>
              </a:pathLst>
            </a:custGeom>
            <a:solidFill>
              <a:srgbClr val="002E6E"/>
            </a:solidFill>
          </p:spPr>
        </p:sp>
        <p:sp>
          <p:nvSpPr>
            <p:cNvPr name="TextBox 9" id="9"/>
            <p:cNvSpPr txBox="true"/>
            <p:nvPr/>
          </p:nvSpPr>
          <p:spPr>
            <a:xfrm>
              <a:off x="0" y="-19050"/>
              <a:ext cx="182959" cy="446956"/>
            </a:xfrm>
            <a:prstGeom prst="rect">
              <a:avLst/>
            </a:prstGeom>
          </p:spPr>
          <p:txBody>
            <a:bodyPr anchor="ctr" rtlCol="false" tIns="50800" lIns="50800" bIns="50800" rIns="50800"/>
            <a:lstStyle/>
            <a:p>
              <a:pPr algn="ctr">
                <a:lnSpc>
                  <a:spcPts val="1679"/>
                </a:lnSpc>
              </a:pPr>
            </a:p>
          </p:txBody>
        </p:sp>
      </p:grpSp>
      <p:sp>
        <p:nvSpPr>
          <p:cNvPr name="TextBox 10" id="10"/>
          <p:cNvSpPr txBox="true"/>
          <p:nvPr/>
        </p:nvSpPr>
        <p:spPr>
          <a:xfrm rot="0">
            <a:off x="948530" y="9852375"/>
            <a:ext cx="152400" cy="200025"/>
          </a:xfrm>
          <a:prstGeom prst="rect">
            <a:avLst/>
          </a:prstGeom>
        </p:spPr>
        <p:txBody>
          <a:bodyPr anchor="t" rtlCol="false" tIns="0" lIns="0" bIns="0" rIns="0" wrap="none">
            <a:spAutoFit/>
          </a:bodyPr>
          <a:lstStyle/>
          <a:p>
            <a:pPr algn="ctr">
              <a:lnSpc>
                <a:spcPts val="2519"/>
              </a:lnSpc>
              <a:spcBef>
                <a:spcPct val="0"/>
              </a:spcBef>
            </a:pPr>
            <a:r>
              <a:rPr lang="en-US" sz="1799">
                <a:solidFill>
                  <a:srgbClr val="FFFFFF"/>
                </a:solidFill>
                <a:latin typeface="Unica One"/>
                <a:ea typeface="Unica One"/>
                <a:cs typeface="Unica One"/>
                <a:sym typeface="Unica One"/>
              </a:rPr>
              <a:t>8</a:t>
            </a:r>
          </a:p>
        </p:txBody>
      </p:sp>
      <p:sp>
        <p:nvSpPr>
          <p:cNvPr name="TextBox 11" id="11"/>
          <p:cNvSpPr txBox="true"/>
          <p:nvPr/>
        </p:nvSpPr>
        <p:spPr>
          <a:xfrm rot="0">
            <a:off x="1571454" y="9861900"/>
            <a:ext cx="1576746" cy="250190"/>
          </a:xfrm>
          <a:prstGeom prst="rect">
            <a:avLst/>
          </a:prstGeom>
        </p:spPr>
        <p:txBody>
          <a:bodyPr anchor="t" rtlCol="false" tIns="0" lIns="0" bIns="0" rIns="0">
            <a:spAutoFit/>
          </a:bodyPr>
          <a:lstStyle/>
          <a:p>
            <a:pPr algn="l">
              <a:lnSpc>
                <a:spcPts val="1959"/>
              </a:lnSpc>
              <a:spcBef>
                <a:spcPct val="0"/>
              </a:spcBef>
            </a:pPr>
            <a:r>
              <a:rPr lang="en-US" sz="1399">
                <a:solidFill>
                  <a:srgbClr val="002E6E"/>
                </a:solidFill>
                <a:latin typeface="Unica One"/>
                <a:ea typeface="Unica One"/>
                <a:cs typeface="Unica One"/>
                <a:sym typeface="Unica One"/>
              </a:rPr>
              <a:t>ESG REPORT 2030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B9F1"/>
        </a:solidFill>
      </p:bgPr>
    </p:bg>
    <p:spTree>
      <p:nvGrpSpPr>
        <p:cNvPr id="1" name=""/>
        <p:cNvGrpSpPr/>
        <p:nvPr/>
      </p:nvGrpSpPr>
      <p:grpSpPr>
        <a:xfrm>
          <a:off x="0" y="0"/>
          <a:ext cx="0" cy="0"/>
          <a:chOff x="0" y="0"/>
          <a:chExt cx="0" cy="0"/>
        </a:xfrm>
      </p:grpSpPr>
      <p:grpSp>
        <p:nvGrpSpPr>
          <p:cNvPr name="Group 2" id="2"/>
          <p:cNvGrpSpPr/>
          <p:nvPr/>
        </p:nvGrpSpPr>
        <p:grpSpPr>
          <a:xfrm rot="0">
            <a:off x="756000" y="-617371"/>
            <a:ext cx="7191881" cy="5277571"/>
            <a:chOff x="0" y="0"/>
            <a:chExt cx="1516122" cy="1112566"/>
          </a:xfrm>
        </p:grpSpPr>
        <p:sp>
          <p:nvSpPr>
            <p:cNvPr name="Freeform 3" id="3"/>
            <p:cNvSpPr/>
            <p:nvPr/>
          </p:nvSpPr>
          <p:spPr>
            <a:xfrm flipH="false" flipV="false" rot="0">
              <a:off x="0" y="0"/>
              <a:ext cx="1516122" cy="1112566"/>
            </a:xfrm>
            <a:custGeom>
              <a:avLst/>
              <a:gdLst/>
              <a:ahLst/>
              <a:cxnLst/>
              <a:rect r="r" b="b" t="t" l="l"/>
              <a:pathLst>
                <a:path h="1112566" w="1516122">
                  <a:moveTo>
                    <a:pt x="32294" y="0"/>
                  </a:moveTo>
                  <a:lnTo>
                    <a:pt x="1483828" y="0"/>
                  </a:lnTo>
                  <a:cubicBezTo>
                    <a:pt x="1492393" y="0"/>
                    <a:pt x="1500607" y="3402"/>
                    <a:pt x="1506663" y="9459"/>
                  </a:cubicBezTo>
                  <a:cubicBezTo>
                    <a:pt x="1512720" y="15515"/>
                    <a:pt x="1516122" y="23729"/>
                    <a:pt x="1516122" y="32294"/>
                  </a:cubicBezTo>
                  <a:lnTo>
                    <a:pt x="1516122" y="1080272"/>
                  </a:lnTo>
                  <a:cubicBezTo>
                    <a:pt x="1516122" y="1088837"/>
                    <a:pt x="1512720" y="1097051"/>
                    <a:pt x="1506663" y="1103107"/>
                  </a:cubicBezTo>
                  <a:cubicBezTo>
                    <a:pt x="1500607" y="1109164"/>
                    <a:pt x="1492393" y="1112566"/>
                    <a:pt x="1483828" y="1112566"/>
                  </a:cubicBezTo>
                  <a:lnTo>
                    <a:pt x="32294" y="1112566"/>
                  </a:lnTo>
                  <a:cubicBezTo>
                    <a:pt x="23729" y="1112566"/>
                    <a:pt x="15515" y="1109164"/>
                    <a:pt x="9459" y="1103107"/>
                  </a:cubicBezTo>
                  <a:cubicBezTo>
                    <a:pt x="3402" y="1097051"/>
                    <a:pt x="0" y="1088837"/>
                    <a:pt x="0" y="1080272"/>
                  </a:cubicBezTo>
                  <a:lnTo>
                    <a:pt x="0" y="32294"/>
                  </a:lnTo>
                  <a:cubicBezTo>
                    <a:pt x="0" y="23729"/>
                    <a:pt x="3402" y="15515"/>
                    <a:pt x="9459" y="9459"/>
                  </a:cubicBezTo>
                  <a:cubicBezTo>
                    <a:pt x="15515" y="3402"/>
                    <a:pt x="23729" y="0"/>
                    <a:pt x="32294" y="0"/>
                  </a:cubicBezTo>
                  <a:close/>
                </a:path>
              </a:pathLst>
            </a:custGeom>
            <a:blipFill>
              <a:blip r:embed="rId2"/>
              <a:stretch>
                <a:fillRect l="-4986" t="0" r="-4986" b="0"/>
              </a:stretch>
            </a:blipFill>
          </p:spPr>
        </p:sp>
      </p:grpSp>
      <p:grpSp>
        <p:nvGrpSpPr>
          <p:cNvPr name="Group 4" id="4"/>
          <p:cNvGrpSpPr/>
          <p:nvPr/>
        </p:nvGrpSpPr>
        <p:grpSpPr>
          <a:xfrm rot="0">
            <a:off x="6311197" y="9764692"/>
            <a:ext cx="510522" cy="1194009"/>
            <a:chOff x="0" y="0"/>
            <a:chExt cx="182959" cy="427906"/>
          </a:xfrm>
        </p:grpSpPr>
        <p:sp>
          <p:nvSpPr>
            <p:cNvPr name="Freeform 5" id="5">
              <a:extLst>
                <a:ext uri="{C183D7F6-B498-43B3-948B-1728B52AA6E4}">
                  <adec:decorative xmlns:adec="http://schemas.microsoft.com/office/drawing/2017/decorative" val="1"/>
                </a:ext>
              </a:extLst>
            </p:cNvPr>
            <p:cNvSpPr/>
            <p:nvPr/>
          </p:nvSpPr>
          <p:spPr>
            <a:xfrm flipH="false" flipV="false" rot="0">
              <a:off x="0" y="0"/>
              <a:ext cx="182959" cy="427906"/>
            </a:xfrm>
            <a:custGeom>
              <a:avLst/>
              <a:gdLst/>
              <a:ahLst/>
              <a:cxnLst/>
              <a:rect r="r" b="b" t="t" l="l"/>
              <a:pathLst>
                <a:path h="427906" w="182959">
                  <a:moveTo>
                    <a:pt x="91480" y="0"/>
                  </a:moveTo>
                  <a:lnTo>
                    <a:pt x="91480" y="0"/>
                  </a:lnTo>
                  <a:cubicBezTo>
                    <a:pt x="142003" y="0"/>
                    <a:pt x="182959" y="40957"/>
                    <a:pt x="182959" y="91480"/>
                  </a:cubicBezTo>
                  <a:lnTo>
                    <a:pt x="182959" y="336426"/>
                  </a:lnTo>
                  <a:cubicBezTo>
                    <a:pt x="182959" y="360688"/>
                    <a:pt x="173321" y="383956"/>
                    <a:pt x="156166" y="401112"/>
                  </a:cubicBezTo>
                  <a:cubicBezTo>
                    <a:pt x="139010" y="418268"/>
                    <a:pt x="115742" y="427906"/>
                    <a:pt x="91480" y="427906"/>
                  </a:cubicBezTo>
                  <a:lnTo>
                    <a:pt x="91480" y="427906"/>
                  </a:lnTo>
                  <a:cubicBezTo>
                    <a:pt x="67218" y="427906"/>
                    <a:pt x="43950" y="418268"/>
                    <a:pt x="26794" y="401112"/>
                  </a:cubicBezTo>
                  <a:cubicBezTo>
                    <a:pt x="9638" y="383956"/>
                    <a:pt x="0" y="360688"/>
                    <a:pt x="0" y="336426"/>
                  </a:cubicBezTo>
                  <a:lnTo>
                    <a:pt x="0" y="91480"/>
                  </a:lnTo>
                  <a:cubicBezTo>
                    <a:pt x="0" y="67218"/>
                    <a:pt x="9638" y="43950"/>
                    <a:pt x="26794" y="26794"/>
                  </a:cubicBezTo>
                  <a:cubicBezTo>
                    <a:pt x="43950" y="9638"/>
                    <a:pt x="67218" y="0"/>
                    <a:pt x="91480" y="0"/>
                  </a:cubicBezTo>
                  <a:close/>
                </a:path>
              </a:pathLst>
            </a:custGeom>
            <a:solidFill>
              <a:srgbClr val="002E6E"/>
            </a:solidFill>
          </p:spPr>
        </p:sp>
        <p:sp>
          <p:nvSpPr>
            <p:cNvPr name="TextBox 6" id="6"/>
            <p:cNvSpPr txBox="true"/>
            <p:nvPr/>
          </p:nvSpPr>
          <p:spPr>
            <a:xfrm>
              <a:off x="0" y="-19050"/>
              <a:ext cx="182959" cy="446956"/>
            </a:xfrm>
            <a:prstGeom prst="rect">
              <a:avLst/>
            </a:prstGeom>
          </p:spPr>
          <p:txBody>
            <a:bodyPr anchor="ctr" rtlCol="false" tIns="50800" lIns="50800" bIns="50800" rIns="50800"/>
            <a:lstStyle/>
            <a:p>
              <a:pPr algn="ctr">
                <a:lnSpc>
                  <a:spcPts val="1679"/>
                </a:lnSpc>
              </a:pPr>
            </a:p>
          </p:txBody>
        </p:sp>
      </p:grpSp>
      <p:sp>
        <p:nvSpPr>
          <p:cNvPr name="TextBox 7" id="7"/>
          <p:cNvSpPr txBox="true"/>
          <p:nvPr/>
        </p:nvSpPr>
        <p:spPr>
          <a:xfrm rot="0">
            <a:off x="756000" y="5488875"/>
            <a:ext cx="6048000" cy="490347"/>
          </a:xfrm>
          <a:prstGeom prst="rect">
            <a:avLst/>
          </a:prstGeom>
        </p:spPr>
        <p:txBody>
          <a:bodyPr anchor="t" rtlCol="false" tIns="0" lIns="0" bIns="0" rIns="0">
            <a:spAutoFit/>
          </a:bodyPr>
          <a:lstStyle/>
          <a:p>
            <a:pPr algn="l" marL="0" indent="0" lvl="0">
              <a:lnSpc>
                <a:spcPts val="3654"/>
              </a:lnSpc>
              <a:spcBef>
                <a:spcPct val="0"/>
              </a:spcBef>
            </a:pPr>
            <a:r>
              <a:rPr lang="en-US" sz="4200" spc="-126" strike="noStrike" u="none">
                <a:solidFill>
                  <a:srgbClr val="002E6E"/>
                </a:solidFill>
                <a:latin typeface="Recoleta"/>
                <a:ea typeface="Recoleta"/>
                <a:cs typeface="Recoleta"/>
                <a:sym typeface="Recoleta"/>
              </a:rPr>
              <a:t>Disclaimer</a:t>
            </a:r>
          </a:p>
        </p:txBody>
      </p:sp>
      <p:sp>
        <p:nvSpPr>
          <p:cNvPr name="TextBox 8" id="8"/>
          <p:cNvSpPr txBox="true"/>
          <p:nvPr/>
        </p:nvSpPr>
        <p:spPr>
          <a:xfrm rot="0">
            <a:off x="808388" y="6410116"/>
            <a:ext cx="4799778" cy="1240155"/>
          </a:xfrm>
          <a:prstGeom prst="rect">
            <a:avLst/>
          </a:prstGeom>
        </p:spPr>
        <p:txBody>
          <a:bodyPr anchor="t" rtlCol="false" tIns="0" lIns="0" bIns="0" rIns="0">
            <a:spAutoFit/>
          </a:bodyPr>
          <a:lstStyle/>
          <a:p>
            <a:pPr algn="l">
              <a:lnSpc>
                <a:spcPts val="2520"/>
              </a:lnSpc>
              <a:spcBef>
                <a:spcPct val="0"/>
              </a:spcBef>
            </a:pPr>
            <a:r>
              <a:rPr lang="en-US" sz="1800" spc="-81">
                <a:solidFill>
                  <a:srgbClr val="002E6E"/>
                </a:solidFill>
                <a:latin typeface="Karoll"/>
                <a:ea typeface="Karoll"/>
                <a:cs typeface="Karoll"/>
                <a:sym typeface="Karoll"/>
              </a:rPr>
              <a:t>There are instances when governing bodies require disclaimers on the contents of a report. So, it’s good to consult your legal team on what needs to be disclosed in the interest of legal compliance. </a:t>
            </a:r>
          </a:p>
        </p:txBody>
      </p:sp>
      <p:sp>
        <p:nvSpPr>
          <p:cNvPr name="TextBox 9" id="9"/>
          <p:cNvSpPr txBox="true"/>
          <p:nvPr/>
        </p:nvSpPr>
        <p:spPr>
          <a:xfrm rot="0">
            <a:off x="756000" y="8313566"/>
            <a:ext cx="4852165" cy="1221740"/>
          </a:xfrm>
          <a:prstGeom prst="rect">
            <a:avLst/>
          </a:prstGeom>
        </p:spPr>
        <p:txBody>
          <a:bodyPr anchor="t" rtlCol="false" tIns="0" lIns="0" bIns="0" rIns="0">
            <a:spAutoFit/>
          </a:bodyPr>
          <a:lstStyle/>
          <a:p>
            <a:pPr algn="l">
              <a:lnSpc>
                <a:spcPts val="1959"/>
              </a:lnSpc>
              <a:spcBef>
                <a:spcPct val="0"/>
              </a:spcBef>
            </a:pPr>
            <a:r>
              <a:rPr lang="en-US" sz="1399" spc="-62">
                <a:solidFill>
                  <a:srgbClr val="002E6E"/>
                </a:solidFill>
                <a:latin typeface="Karoll"/>
                <a:ea typeface="Karoll"/>
                <a:cs typeface="Karoll"/>
                <a:sym typeface="Karoll"/>
              </a:rPr>
              <a:t>These can include discussions on the scope and limitations of the report, disclosures about your product or service, or even disclaimers on forward-looking statements in your material. Before publishing anything, check with your legal team to ensure that you’re complying with your territory’s laws. </a:t>
            </a:r>
          </a:p>
        </p:txBody>
      </p:sp>
      <p:sp>
        <p:nvSpPr>
          <p:cNvPr name="TextBox 10" id="10"/>
          <p:cNvSpPr txBox="true"/>
          <p:nvPr/>
        </p:nvSpPr>
        <p:spPr>
          <a:xfrm rot="0">
            <a:off x="6503727" y="9852375"/>
            <a:ext cx="152400" cy="200025"/>
          </a:xfrm>
          <a:prstGeom prst="rect">
            <a:avLst/>
          </a:prstGeom>
        </p:spPr>
        <p:txBody>
          <a:bodyPr anchor="t" rtlCol="false" tIns="0" lIns="0" bIns="0" rIns="0" wrap="none">
            <a:spAutoFit/>
          </a:bodyPr>
          <a:lstStyle/>
          <a:p>
            <a:pPr algn="ctr">
              <a:lnSpc>
                <a:spcPts val="2519"/>
              </a:lnSpc>
              <a:spcBef>
                <a:spcPct val="0"/>
              </a:spcBef>
            </a:pPr>
            <a:r>
              <a:rPr lang="en-US" sz="1799">
                <a:solidFill>
                  <a:srgbClr val="FFFFFF"/>
                </a:solidFill>
                <a:latin typeface="Unica One"/>
                <a:ea typeface="Unica One"/>
                <a:cs typeface="Unica One"/>
                <a:sym typeface="Unica One"/>
              </a:rPr>
              <a:t>9</a:t>
            </a:r>
          </a:p>
        </p:txBody>
      </p:sp>
      <p:sp>
        <p:nvSpPr>
          <p:cNvPr name="TextBox 11" id="11"/>
          <p:cNvSpPr txBox="true"/>
          <p:nvPr/>
        </p:nvSpPr>
        <p:spPr>
          <a:xfrm rot="0">
            <a:off x="4734451" y="9861900"/>
            <a:ext cx="1576746" cy="250190"/>
          </a:xfrm>
          <a:prstGeom prst="rect">
            <a:avLst/>
          </a:prstGeom>
        </p:spPr>
        <p:txBody>
          <a:bodyPr anchor="t" rtlCol="false" tIns="0" lIns="0" bIns="0" rIns="0">
            <a:spAutoFit/>
          </a:bodyPr>
          <a:lstStyle/>
          <a:p>
            <a:pPr algn="l">
              <a:lnSpc>
                <a:spcPts val="1959"/>
              </a:lnSpc>
              <a:spcBef>
                <a:spcPct val="0"/>
              </a:spcBef>
            </a:pPr>
            <a:r>
              <a:rPr lang="en-US" sz="1399">
                <a:solidFill>
                  <a:srgbClr val="002E6E"/>
                </a:solidFill>
                <a:latin typeface="Unica One"/>
                <a:ea typeface="Unica One"/>
                <a:cs typeface="Unica One"/>
                <a:sym typeface="Unica One"/>
              </a:rPr>
              <a:t>ESG REPORT 2030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DAG5n1ZkNXw</dc:identifier>
  <dcterms:modified xsi:type="dcterms:W3CDTF">2011-08-01T06:04:30Z</dcterms:modified>
  <cp:revision>1</cp:revision>
  <dc:title>Esg Template 3 Rigo</dc:title>
</cp:coreProperties>
</file>